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2CCD2"/>
          </a:solidFill>
        </a:fill>
      </a:tcStyle>
    </a:wholeTbl>
    <a:band2H>
      <a:tcTxStyle/>
      <a:tcStyle>
        <a:tcBdr/>
        <a:fill>
          <a:solidFill>
            <a:srgbClr val="EAE7E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17"/>
  </p:normalViewPr>
  <p:slideViewPr>
    <p:cSldViewPr snapToGrid="0" snapToObjects="1">
      <p:cViewPr varScale="1">
        <p:scale>
          <a:sx n="85" d="100"/>
          <a:sy n="85" d="100"/>
        </p:scale>
        <p:origin x="21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7" name="Shape 247"/>
          <p:cNvSpPr>
            <a:spLocks noGrp="1" noRot="1" noChangeAspect="1"/>
          </p:cNvSpPr>
          <p:nvPr>
            <p:ph type="sldImg"/>
          </p:nvPr>
        </p:nvSpPr>
        <p:spPr>
          <a:xfrm>
            <a:off x="1143000" y="685800"/>
            <a:ext cx="4572000" cy="3429000"/>
          </a:xfrm>
          <a:prstGeom prst="rect">
            <a:avLst/>
          </a:prstGeom>
        </p:spPr>
        <p:txBody>
          <a:bodyPr/>
          <a:lstStyle/>
          <a:p>
            <a:endParaRPr/>
          </a:p>
        </p:txBody>
      </p:sp>
      <p:sp>
        <p:nvSpPr>
          <p:cNvPr id="248" name="Shape 24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Title Text"/>
          <p:cNvSpPr txBox="1">
            <a:spLocks noGrp="1"/>
          </p:cNvSpPr>
          <p:nvPr>
            <p:ph type="title"/>
          </p:nvPr>
        </p:nvSpPr>
        <p:spPr>
          <a:prstGeom prst="rect">
            <a:avLst/>
          </a:prstGeom>
        </p:spPr>
        <p:txBody>
          <a:bodyPr/>
          <a:lstStyle/>
          <a:p>
            <a:r>
              <a:t>Title Text</a:t>
            </a:r>
          </a:p>
        </p:txBody>
      </p:sp>
      <p:sp>
        <p:nvSpPr>
          <p:cNvPr id="1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3" name="Rectangle"/>
          <p:cNvSpPr/>
          <p:nvPr/>
        </p:nvSpPr>
        <p:spPr>
          <a:xfrm>
            <a:off x="8166100" y="282575"/>
            <a:ext cx="685800" cy="16002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14" name="+"/>
          <p:cNvSpPr txBox="1"/>
          <p:nvPr/>
        </p:nvSpPr>
        <p:spPr>
          <a:xfrm>
            <a:off x="223836" y="228600"/>
            <a:ext cx="260352" cy="45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115" name="Title Text"/>
          <p:cNvSpPr txBox="1">
            <a:spLocks noGrp="1"/>
          </p:cNvSpPr>
          <p:nvPr>
            <p:ph type="title"/>
          </p:nvPr>
        </p:nvSpPr>
        <p:spPr>
          <a:prstGeom prst="rect">
            <a:avLst/>
          </a:prstGeom>
        </p:spPr>
        <p:txBody>
          <a:bodyPr/>
          <a:lstStyle/>
          <a:p>
            <a:r>
              <a:t>Title Text</a:t>
            </a:r>
          </a:p>
        </p:txBody>
      </p:sp>
      <p:sp>
        <p:nvSpPr>
          <p:cNvPr id="11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24" name="Rectangle"/>
          <p:cNvSpPr/>
          <p:nvPr/>
        </p:nvSpPr>
        <p:spPr>
          <a:xfrm>
            <a:off x="8166100" y="282575"/>
            <a:ext cx="685800" cy="16002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25" name="+"/>
          <p:cNvSpPr txBox="1"/>
          <p:nvPr/>
        </p:nvSpPr>
        <p:spPr>
          <a:xfrm>
            <a:off x="223836" y="228600"/>
            <a:ext cx="260352" cy="45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126" name="Title Text"/>
          <p:cNvSpPr txBox="1">
            <a:spLocks noGrp="1"/>
          </p:cNvSpPr>
          <p:nvPr>
            <p:ph type="title"/>
          </p:nvPr>
        </p:nvSpPr>
        <p:spPr>
          <a:prstGeom prst="rect">
            <a:avLst/>
          </a:prstGeom>
        </p:spPr>
        <p:txBody>
          <a:bodyPr/>
          <a:lstStyle/>
          <a:p>
            <a:r>
              <a:t>Title Text</a:t>
            </a:r>
          </a:p>
        </p:txBody>
      </p:sp>
      <p:sp>
        <p:nvSpPr>
          <p:cNvPr id="12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35" name="Rectangle"/>
          <p:cNvSpPr/>
          <p:nvPr/>
        </p:nvSpPr>
        <p:spPr>
          <a:xfrm>
            <a:off x="8166100" y="282575"/>
            <a:ext cx="685800" cy="16002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36" name="+"/>
          <p:cNvSpPr txBox="1"/>
          <p:nvPr/>
        </p:nvSpPr>
        <p:spPr>
          <a:xfrm>
            <a:off x="223836" y="228600"/>
            <a:ext cx="260352" cy="45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137" name="Title Text"/>
          <p:cNvSpPr txBox="1">
            <a:spLocks noGrp="1"/>
          </p:cNvSpPr>
          <p:nvPr>
            <p:ph type="title"/>
          </p:nvPr>
        </p:nvSpPr>
        <p:spPr>
          <a:prstGeom prst="rect">
            <a:avLst/>
          </a:prstGeom>
        </p:spPr>
        <p:txBody>
          <a:bodyPr/>
          <a:lstStyle/>
          <a:p>
            <a:r>
              <a:t>Title Text</a:t>
            </a:r>
          </a:p>
        </p:txBody>
      </p:sp>
      <p:sp>
        <p:nvSpPr>
          <p:cNvPr id="13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46" name="Rectangle"/>
          <p:cNvSpPr/>
          <p:nvPr/>
        </p:nvSpPr>
        <p:spPr>
          <a:xfrm>
            <a:off x="8166100" y="282575"/>
            <a:ext cx="685800" cy="301625"/>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47" name="Title Text"/>
          <p:cNvSpPr txBox="1">
            <a:spLocks noGrp="1"/>
          </p:cNvSpPr>
          <p:nvPr>
            <p:ph type="title"/>
          </p:nvPr>
        </p:nvSpPr>
        <p:spPr>
          <a:prstGeom prst="rect">
            <a:avLst/>
          </a:prstGeom>
        </p:spPr>
        <p:txBody>
          <a:bodyPr/>
          <a:lstStyle/>
          <a:p>
            <a:r>
              <a:t>Title Text</a:t>
            </a:r>
          </a:p>
        </p:txBody>
      </p:sp>
      <p:sp>
        <p:nvSpPr>
          <p:cNvPr id="14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56" name="Rectangle"/>
          <p:cNvSpPr/>
          <p:nvPr/>
        </p:nvSpPr>
        <p:spPr>
          <a:xfrm>
            <a:off x="282575" y="228599"/>
            <a:ext cx="3451225" cy="634524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57" name="+"/>
          <p:cNvSpPr txBox="1"/>
          <p:nvPr/>
        </p:nvSpPr>
        <p:spPr>
          <a:xfrm>
            <a:off x="425450" y="174624"/>
            <a:ext cx="412750" cy="688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5400">
                <a:solidFill>
                  <a:srgbClr val="B870B8"/>
                </a:solidFill>
                <a:latin typeface="Rockwell Bold"/>
                <a:ea typeface="Rockwell Bold"/>
                <a:cs typeface="Rockwell Bold"/>
                <a:sym typeface="Rockwell Bold"/>
              </a:defRPr>
            </a:lvl1pPr>
          </a:lstStyle>
          <a:p>
            <a:r>
              <a:t>+</a:t>
            </a:r>
          </a:p>
        </p:txBody>
      </p:sp>
      <p:sp>
        <p:nvSpPr>
          <p:cNvPr id="158" name="Title Text"/>
          <p:cNvSpPr txBox="1">
            <a:spLocks noGrp="1"/>
          </p:cNvSpPr>
          <p:nvPr>
            <p:ph type="title"/>
          </p:nvPr>
        </p:nvSpPr>
        <p:spPr>
          <a:prstGeom prst="rect">
            <a:avLst/>
          </a:prstGeom>
        </p:spPr>
        <p:txBody>
          <a:bodyPr/>
          <a:lstStyle/>
          <a:p>
            <a:r>
              <a:t>Title Text</a:t>
            </a:r>
          </a:p>
        </p:txBody>
      </p:sp>
      <p:sp>
        <p:nvSpPr>
          <p:cNvPr id="15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60" name="Slide Number"/>
          <p:cNvSpPr txBox="1">
            <a:spLocks noGrp="1"/>
          </p:cNvSpPr>
          <p:nvPr>
            <p:ph type="sldNum" sz="quarter" idx="2"/>
          </p:nvPr>
        </p:nvSpPr>
        <p:spPr>
          <a:xfrm>
            <a:off x="6256329" y="6209031"/>
            <a:ext cx="296871" cy="2946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67" name="Rectangle"/>
          <p:cNvSpPr/>
          <p:nvPr/>
        </p:nvSpPr>
        <p:spPr>
          <a:xfrm>
            <a:off x="8166100" y="282575"/>
            <a:ext cx="685800" cy="301625"/>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68" name="+"/>
          <p:cNvSpPr txBox="1"/>
          <p:nvPr/>
        </p:nvSpPr>
        <p:spPr>
          <a:xfrm>
            <a:off x="3989387" y="3370262"/>
            <a:ext cx="220664" cy="3072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2400">
                <a:solidFill>
                  <a:srgbClr val="B870B8"/>
                </a:solidFill>
                <a:latin typeface="Rockwell Bold"/>
                <a:ea typeface="Rockwell Bold"/>
                <a:cs typeface="Rockwell Bold"/>
                <a:sym typeface="Rockwell Bold"/>
              </a:defRPr>
            </a:lvl1pPr>
          </a:lstStyle>
          <a:p>
            <a:r>
              <a:t>+ </a:t>
            </a:r>
          </a:p>
        </p:txBody>
      </p:sp>
      <p:sp>
        <p:nvSpPr>
          <p:cNvPr id="169" name="Title Text"/>
          <p:cNvSpPr txBox="1">
            <a:spLocks noGrp="1"/>
          </p:cNvSpPr>
          <p:nvPr>
            <p:ph type="title"/>
          </p:nvPr>
        </p:nvSpPr>
        <p:spPr>
          <a:prstGeom prst="rect">
            <a:avLst/>
          </a:prstGeom>
        </p:spPr>
        <p:txBody>
          <a:bodyPr/>
          <a:lstStyle/>
          <a:p>
            <a:r>
              <a:t>Title Text</a:t>
            </a:r>
          </a:p>
        </p:txBody>
      </p:sp>
      <p:sp>
        <p:nvSpPr>
          <p:cNvPr id="17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78" name="Rectangle"/>
          <p:cNvSpPr/>
          <p:nvPr/>
        </p:nvSpPr>
        <p:spPr>
          <a:xfrm>
            <a:off x="6802436" y="228600"/>
            <a:ext cx="2057402" cy="2038350"/>
          </a:xfrm>
          <a:prstGeom prst="rect">
            <a:avLst/>
          </a:prstGeom>
          <a:solidFill>
            <a:srgbClr val="999966"/>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79" name="Rectangle"/>
          <p:cNvSpPr/>
          <p:nvPr/>
        </p:nvSpPr>
        <p:spPr>
          <a:xfrm>
            <a:off x="6802436" y="2378075"/>
            <a:ext cx="2057402" cy="203835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80" name="+"/>
          <p:cNvSpPr txBox="1"/>
          <p:nvPr/>
        </p:nvSpPr>
        <p:spPr>
          <a:xfrm>
            <a:off x="327025" y="4632325"/>
            <a:ext cx="220664" cy="3072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2400">
                <a:solidFill>
                  <a:srgbClr val="B870B8"/>
                </a:solidFill>
                <a:latin typeface="Rockwell Bold"/>
                <a:ea typeface="Rockwell Bold"/>
                <a:cs typeface="Rockwell Bold"/>
                <a:sym typeface="Rockwell Bold"/>
              </a:defRPr>
            </a:lvl1pPr>
          </a:lstStyle>
          <a:p>
            <a:r>
              <a:t>+ </a:t>
            </a:r>
          </a:p>
        </p:txBody>
      </p:sp>
      <p:sp>
        <p:nvSpPr>
          <p:cNvPr id="181" name="Title Text"/>
          <p:cNvSpPr txBox="1">
            <a:spLocks noGrp="1"/>
          </p:cNvSpPr>
          <p:nvPr>
            <p:ph type="title"/>
          </p:nvPr>
        </p:nvSpPr>
        <p:spPr>
          <a:prstGeom prst="rect">
            <a:avLst/>
          </a:prstGeom>
        </p:spPr>
        <p:txBody>
          <a:bodyPr/>
          <a:lstStyle/>
          <a:p>
            <a:r>
              <a:t>Title Text</a:t>
            </a:r>
          </a:p>
        </p:txBody>
      </p:sp>
      <p:sp>
        <p:nvSpPr>
          <p:cNvPr id="18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0" name="Rectangle"/>
          <p:cNvSpPr/>
          <p:nvPr/>
        </p:nvSpPr>
        <p:spPr>
          <a:xfrm>
            <a:off x="282574" y="228599"/>
            <a:ext cx="6386515" cy="634524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91" name="+"/>
          <p:cNvSpPr txBox="1"/>
          <p:nvPr/>
        </p:nvSpPr>
        <p:spPr>
          <a:xfrm>
            <a:off x="425450" y="174624"/>
            <a:ext cx="412750" cy="688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5400">
                <a:solidFill>
                  <a:srgbClr val="B870B8"/>
                </a:solidFill>
                <a:latin typeface="Rockwell Bold"/>
                <a:ea typeface="Rockwell Bold"/>
                <a:cs typeface="Rockwell Bold"/>
                <a:sym typeface="Rockwell Bold"/>
              </a:defRPr>
            </a:lvl1pPr>
          </a:lstStyle>
          <a:p>
            <a:r>
              <a:t>+</a:t>
            </a:r>
          </a:p>
        </p:txBody>
      </p:sp>
      <p:sp>
        <p:nvSpPr>
          <p:cNvPr id="192" name="Rectangle"/>
          <p:cNvSpPr/>
          <p:nvPr/>
        </p:nvSpPr>
        <p:spPr>
          <a:xfrm>
            <a:off x="6802436" y="228600"/>
            <a:ext cx="2057402" cy="2038350"/>
          </a:xfrm>
          <a:prstGeom prst="rect">
            <a:avLst/>
          </a:prstGeom>
          <a:solidFill>
            <a:srgbClr val="666699"/>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93" name="Title Text"/>
          <p:cNvSpPr txBox="1">
            <a:spLocks noGrp="1"/>
          </p:cNvSpPr>
          <p:nvPr>
            <p:ph type="title"/>
          </p:nvPr>
        </p:nvSpPr>
        <p:spPr>
          <a:prstGeom prst="rect">
            <a:avLst/>
          </a:prstGeom>
        </p:spPr>
        <p:txBody>
          <a:bodyPr/>
          <a:lstStyle/>
          <a:p>
            <a:r>
              <a:t>Title Text</a:t>
            </a:r>
          </a:p>
        </p:txBody>
      </p:sp>
      <p:sp>
        <p:nvSpPr>
          <p:cNvPr id="19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2" name="Rectangle"/>
          <p:cNvSpPr/>
          <p:nvPr/>
        </p:nvSpPr>
        <p:spPr>
          <a:xfrm>
            <a:off x="282575" y="228599"/>
            <a:ext cx="4235450" cy="634524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03" name="+"/>
          <p:cNvSpPr txBox="1"/>
          <p:nvPr/>
        </p:nvSpPr>
        <p:spPr>
          <a:xfrm>
            <a:off x="425450" y="174624"/>
            <a:ext cx="412750" cy="688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5400">
                <a:solidFill>
                  <a:srgbClr val="B870B8"/>
                </a:solidFill>
                <a:latin typeface="Rockwell Bold"/>
                <a:ea typeface="Rockwell Bold"/>
                <a:cs typeface="Rockwell Bold"/>
                <a:sym typeface="Rockwell Bold"/>
              </a:defRPr>
            </a:lvl1pPr>
          </a:lstStyle>
          <a:p>
            <a:r>
              <a:t>+</a:t>
            </a:r>
          </a:p>
        </p:txBody>
      </p:sp>
      <p:sp>
        <p:nvSpPr>
          <p:cNvPr id="204" name="Rectangle"/>
          <p:cNvSpPr/>
          <p:nvPr/>
        </p:nvSpPr>
        <p:spPr>
          <a:xfrm>
            <a:off x="6802436" y="228600"/>
            <a:ext cx="2057402" cy="2038350"/>
          </a:xfrm>
          <a:prstGeom prst="rect">
            <a:avLst/>
          </a:prstGeom>
          <a:solidFill>
            <a:srgbClr val="666699"/>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05" name="Rectangle"/>
          <p:cNvSpPr/>
          <p:nvPr/>
        </p:nvSpPr>
        <p:spPr>
          <a:xfrm>
            <a:off x="4624387" y="4535487"/>
            <a:ext cx="2057402" cy="2038352"/>
          </a:xfrm>
          <a:prstGeom prst="rect">
            <a:avLst/>
          </a:prstGeom>
          <a:solidFill>
            <a:srgbClr val="999966"/>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06" name="Title Text"/>
          <p:cNvSpPr txBox="1">
            <a:spLocks noGrp="1"/>
          </p:cNvSpPr>
          <p:nvPr>
            <p:ph type="title"/>
          </p:nvPr>
        </p:nvSpPr>
        <p:spPr>
          <a:prstGeom prst="rect">
            <a:avLst/>
          </a:prstGeom>
        </p:spPr>
        <p:txBody>
          <a:bodyPr/>
          <a:lstStyle/>
          <a:p>
            <a:r>
              <a:t>Title Text</a:t>
            </a:r>
          </a:p>
        </p:txBody>
      </p:sp>
      <p:sp>
        <p:nvSpPr>
          <p:cNvPr id="20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15" name="Rectangle"/>
          <p:cNvSpPr/>
          <p:nvPr/>
        </p:nvSpPr>
        <p:spPr>
          <a:xfrm>
            <a:off x="8166100" y="282575"/>
            <a:ext cx="685800" cy="301625"/>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16" name="+"/>
          <p:cNvSpPr txBox="1"/>
          <p:nvPr/>
        </p:nvSpPr>
        <p:spPr>
          <a:xfrm>
            <a:off x="4749800" y="3370262"/>
            <a:ext cx="220664" cy="3072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2400">
                <a:solidFill>
                  <a:srgbClr val="B870B8"/>
                </a:solidFill>
                <a:latin typeface="Rockwell Bold"/>
                <a:ea typeface="Rockwell Bold"/>
                <a:cs typeface="Rockwell Bold"/>
                <a:sym typeface="Rockwell Bold"/>
              </a:defRPr>
            </a:lvl1pPr>
          </a:lstStyle>
          <a:p>
            <a:r>
              <a:t>+ </a:t>
            </a:r>
          </a:p>
        </p:txBody>
      </p:sp>
      <p:sp>
        <p:nvSpPr>
          <p:cNvPr id="217" name="Title Text"/>
          <p:cNvSpPr txBox="1">
            <a:spLocks noGrp="1"/>
          </p:cNvSpPr>
          <p:nvPr>
            <p:ph type="title"/>
          </p:nvPr>
        </p:nvSpPr>
        <p:spPr>
          <a:prstGeom prst="rect">
            <a:avLst/>
          </a:prstGeom>
        </p:spPr>
        <p:txBody>
          <a:bodyPr/>
          <a:lstStyle/>
          <a:p>
            <a:r>
              <a:t>Title Text</a:t>
            </a:r>
          </a:p>
        </p:txBody>
      </p:sp>
      <p:sp>
        <p:nvSpPr>
          <p:cNvPr id="21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 name="Rectangle"/>
          <p:cNvSpPr/>
          <p:nvPr/>
        </p:nvSpPr>
        <p:spPr>
          <a:xfrm>
            <a:off x="282575" y="228600"/>
            <a:ext cx="4235450" cy="4187825"/>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1" name="Rectangle"/>
          <p:cNvSpPr/>
          <p:nvPr/>
        </p:nvSpPr>
        <p:spPr>
          <a:xfrm>
            <a:off x="6802436" y="228600"/>
            <a:ext cx="2057402" cy="2038350"/>
          </a:xfrm>
          <a:prstGeom prst="rect">
            <a:avLst/>
          </a:prstGeom>
          <a:solidFill>
            <a:srgbClr val="666699"/>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2" name="Rectangle"/>
          <p:cNvSpPr/>
          <p:nvPr/>
        </p:nvSpPr>
        <p:spPr>
          <a:xfrm>
            <a:off x="4624387" y="2378075"/>
            <a:ext cx="2057402" cy="2038350"/>
          </a:xfrm>
          <a:prstGeom prst="rect">
            <a:avLst/>
          </a:prstGeom>
          <a:solidFill>
            <a:srgbClr val="999966"/>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3" name="+"/>
          <p:cNvSpPr txBox="1"/>
          <p:nvPr/>
        </p:nvSpPr>
        <p:spPr>
          <a:xfrm>
            <a:off x="425450" y="174624"/>
            <a:ext cx="412750" cy="688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5400">
                <a:solidFill>
                  <a:srgbClr val="B870B8"/>
                </a:solidFill>
                <a:latin typeface="Rockwell Bold"/>
                <a:ea typeface="Rockwell Bold"/>
                <a:cs typeface="Rockwell Bold"/>
                <a:sym typeface="Rockwell Bold"/>
              </a:defRPr>
            </a:lvl1pPr>
          </a:lstStyle>
          <a:p>
            <a:r>
              <a:t>+</a:t>
            </a:r>
          </a:p>
        </p:txBody>
      </p:sp>
      <p:sp>
        <p:nvSpPr>
          <p:cNvPr id="24" name="Rectangle"/>
          <p:cNvSpPr/>
          <p:nvPr/>
        </p:nvSpPr>
        <p:spPr>
          <a:xfrm>
            <a:off x="4624387" y="228600"/>
            <a:ext cx="2057402" cy="2038350"/>
          </a:xfrm>
          <a:prstGeom prst="rect">
            <a:avLst/>
          </a:prstGeom>
          <a:solidFill>
            <a:srgbClr val="A3A10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5" name="Rectangle"/>
          <p:cNvSpPr/>
          <p:nvPr/>
        </p:nvSpPr>
        <p:spPr>
          <a:xfrm>
            <a:off x="6802436" y="2378075"/>
            <a:ext cx="2057402" cy="2038350"/>
          </a:xfrm>
          <a:prstGeom prst="rect">
            <a:avLst/>
          </a:prstGeom>
          <a:solidFill>
            <a:schemeClr val="accent2"/>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6" name="Slide Number"/>
          <p:cNvSpPr txBox="1">
            <a:spLocks noGrp="1"/>
          </p:cNvSpPr>
          <p:nvPr>
            <p:ph type="sldNum" sz="quarter" idx="2"/>
          </p:nvPr>
        </p:nvSpPr>
        <p:spPr>
          <a:xfrm>
            <a:off x="6256329" y="6209031"/>
            <a:ext cx="296871" cy="2946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26" name="Rectangle"/>
          <p:cNvSpPr/>
          <p:nvPr/>
        </p:nvSpPr>
        <p:spPr>
          <a:xfrm>
            <a:off x="8166100" y="282575"/>
            <a:ext cx="685800" cy="16002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27" name="+"/>
          <p:cNvSpPr txBox="1"/>
          <p:nvPr/>
        </p:nvSpPr>
        <p:spPr>
          <a:xfrm>
            <a:off x="223836" y="228600"/>
            <a:ext cx="260352" cy="45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228" name="Title Text"/>
          <p:cNvSpPr txBox="1">
            <a:spLocks noGrp="1"/>
          </p:cNvSpPr>
          <p:nvPr>
            <p:ph type="title"/>
          </p:nvPr>
        </p:nvSpPr>
        <p:spPr>
          <a:prstGeom prst="rect">
            <a:avLst/>
          </a:prstGeom>
        </p:spPr>
        <p:txBody>
          <a:bodyPr/>
          <a:lstStyle/>
          <a:p>
            <a:r>
              <a:t>Title Text</a:t>
            </a:r>
          </a:p>
        </p:txBody>
      </p:sp>
      <p:sp>
        <p:nvSpPr>
          <p:cNvPr id="22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37" name="Rectangle"/>
          <p:cNvSpPr/>
          <p:nvPr/>
        </p:nvSpPr>
        <p:spPr>
          <a:xfrm>
            <a:off x="8166100" y="282575"/>
            <a:ext cx="685800" cy="301625"/>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238" name="+"/>
          <p:cNvSpPr txBox="1"/>
          <p:nvPr/>
        </p:nvSpPr>
        <p:spPr>
          <a:xfrm rot="16200000">
            <a:off x="8544196" y="610914"/>
            <a:ext cx="260352" cy="4545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239" name="Title Text"/>
          <p:cNvSpPr txBox="1">
            <a:spLocks noGrp="1"/>
          </p:cNvSpPr>
          <p:nvPr>
            <p:ph type="title"/>
          </p:nvPr>
        </p:nvSpPr>
        <p:spPr>
          <a:prstGeom prst="rect">
            <a:avLst/>
          </a:prstGeom>
        </p:spPr>
        <p:txBody>
          <a:bodyPr/>
          <a:lstStyle/>
          <a:p>
            <a:r>
              <a:t>Title Text</a:t>
            </a:r>
          </a:p>
        </p:txBody>
      </p:sp>
      <p:sp>
        <p:nvSpPr>
          <p:cNvPr id="24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3" name="Rectangle"/>
          <p:cNvSpPr/>
          <p:nvPr/>
        </p:nvSpPr>
        <p:spPr>
          <a:xfrm>
            <a:off x="8210550" y="282575"/>
            <a:ext cx="641350" cy="16002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34" name="+"/>
          <p:cNvSpPr txBox="1"/>
          <p:nvPr/>
        </p:nvSpPr>
        <p:spPr>
          <a:xfrm>
            <a:off x="223836" y="228600"/>
            <a:ext cx="260352" cy="45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35" name="Rectangle"/>
          <p:cNvSpPr/>
          <p:nvPr/>
        </p:nvSpPr>
        <p:spPr>
          <a:xfrm>
            <a:off x="8067674" y="282575"/>
            <a:ext cx="92078" cy="1600200"/>
          </a:xfrm>
          <a:prstGeom prst="rect">
            <a:avLst/>
          </a:prstGeom>
          <a:solidFill>
            <a:srgbClr val="666699"/>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3" name="Rectangle"/>
          <p:cNvSpPr/>
          <p:nvPr/>
        </p:nvSpPr>
        <p:spPr>
          <a:xfrm>
            <a:off x="8166100" y="282575"/>
            <a:ext cx="685800" cy="16002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44" name="+"/>
          <p:cNvSpPr txBox="1"/>
          <p:nvPr/>
        </p:nvSpPr>
        <p:spPr>
          <a:xfrm>
            <a:off x="223836" y="228600"/>
            <a:ext cx="260352" cy="45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4" name="Rectangle"/>
          <p:cNvSpPr/>
          <p:nvPr/>
        </p:nvSpPr>
        <p:spPr>
          <a:xfrm>
            <a:off x="282575" y="228600"/>
            <a:ext cx="4235450" cy="4187825"/>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55" name="Rectangle"/>
          <p:cNvSpPr/>
          <p:nvPr/>
        </p:nvSpPr>
        <p:spPr>
          <a:xfrm>
            <a:off x="6802436" y="228600"/>
            <a:ext cx="2057402" cy="2038350"/>
          </a:xfrm>
          <a:prstGeom prst="rect">
            <a:avLst/>
          </a:prstGeom>
          <a:solidFill>
            <a:srgbClr val="666699"/>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56" name="Rectangle"/>
          <p:cNvSpPr/>
          <p:nvPr/>
        </p:nvSpPr>
        <p:spPr>
          <a:xfrm>
            <a:off x="4624387" y="2378075"/>
            <a:ext cx="2057402" cy="2038350"/>
          </a:xfrm>
          <a:prstGeom prst="rect">
            <a:avLst/>
          </a:prstGeom>
          <a:solidFill>
            <a:srgbClr val="999966"/>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57" name="+"/>
          <p:cNvSpPr txBox="1"/>
          <p:nvPr/>
        </p:nvSpPr>
        <p:spPr>
          <a:xfrm>
            <a:off x="425450" y="174624"/>
            <a:ext cx="412750" cy="688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5400">
                <a:solidFill>
                  <a:srgbClr val="B870B8"/>
                </a:solidFill>
                <a:latin typeface="Rockwell Bold"/>
                <a:ea typeface="Rockwell Bold"/>
                <a:cs typeface="Rockwell Bold"/>
                <a:sym typeface="Rockwell Bold"/>
              </a:defRPr>
            </a:lvl1pPr>
          </a:lstStyle>
          <a:p>
            <a:r>
              <a:t>+</a:t>
            </a:r>
          </a:p>
        </p:txBody>
      </p:sp>
      <p:sp>
        <p:nvSpPr>
          <p:cNvPr id="58" name="Title Text"/>
          <p:cNvSpPr txBox="1">
            <a:spLocks noGrp="1"/>
          </p:cNvSpPr>
          <p:nvPr>
            <p:ph type="title"/>
          </p:nvPr>
        </p:nvSpPr>
        <p:spPr>
          <a:prstGeom prst="rect">
            <a:avLst/>
          </a:prstGeom>
        </p:spPr>
        <p:txBody>
          <a:bodyPr/>
          <a:lstStyle/>
          <a:p>
            <a:r>
              <a:t>Title Text</a:t>
            </a:r>
          </a:p>
        </p:txBody>
      </p:sp>
      <p:sp>
        <p:nvSpPr>
          <p:cNvPr id="5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0" name="Slide Number"/>
          <p:cNvSpPr txBox="1">
            <a:spLocks noGrp="1"/>
          </p:cNvSpPr>
          <p:nvPr>
            <p:ph type="sldNum" sz="quarter" idx="2"/>
          </p:nvPr>
        </p:nvSpPr>
        <p:spPr>
          <a:xfrm>
            <a:off x="6256329" y="6209031"/>
            <a:ext cx="296871" cy="2946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7" name="Rectangle"/>
          <p:cNvSpPr/>
          <p:nvPr/>
        </p:nvSpPr>
        <p:spPr>
          <a:xfrm>
            <a:off x="658812" y="228599"/>
            <a:ext cx="8201026" cy="634524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68" name="+"/>
          <p:cNvSpPr txBox="1"/>
          <p:nvPr/>
        </p:nvSpPr>
        <p:spPr>
          <a:xfrm>
            <a:off x="2003425" y="3111500"/>
            <a:ext cx="260350" cy="507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4000">
                <a:solidFill>
                  <a:srgbClr val="B870B8"/>
                </a:solidFill>
                <a:latin typeface="Rockwell Bold"/>
                <a:ea typeface="Rockwell Bold"/>
                <a:cs typeface="Rockwell Bold"/>
                <a:sym typeface="Rockwell Bold"/>
              </a:defRPr>
            </a:lvl1pPr>
          </a:lstStyle>
          <a:p>
            <a:r>
              <a:t>+</a:t>
            </a:r>
          </a:p>
        </p:txBody>
      </p:sp>
      <p:sp>
        <p:nvSpPr>
          <p:cNvPr id="69" name="Rectangle"/>
          <p:cNvSpPr/>
          <p:nvPr/>
        </p:nvSpPr>
        <p:spPr>
          <a:xfrm>
            <a:off x="285750" y="228599"/>
            <a:ext cx="212725" cy="6345240"/>
          </a:xfrm>
          <a:prstGeom prst="rect">
            <a:avLst/>
          </a:prstGeom>
          <a:solidFill>
            <a:srgbClr val="999966"/>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70" name="Title Text"/>
          <p:cNvSpPr txBox="1">
            <a:spLocks noGrp="1"/>
          </p:cNvSpPr>
          <p:nvPr>
            <p:ph type="title"/>
          </p:nvPr>
        </p:nvSpPr>
        <p:spPr>
          <a:prstGeom prst="rect">
            <a:avLst/>
          </a:prstGeom>
        </p:spPr>
        <p:txBody>
          <a:bodyPr/>
          <a:lstStyle/>
          <a:p>
            <a:r>
              <a:t>Title Text</a:t>
            </a:r>
          </a:p>
        </p:txBody>
      </p:sp>
      <p:sp>
        <p:nvSpPr>
          <p:cNvPr id="7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2" name="Slide Number"/>
          <p:cNvSpPr txBox="1">
            <a:spLocks noGrp="1"/>
          </p:cNvSpPr>
          <p:nvPr>
            <p:ph type="sldNum" sz="quarter" idx="2"/>
          </p:nvPr>
        </p:nvSpPr>
        <p:spPr>
          <a:xfrm>
            <a:off x="8562967" y="6283643"/>
            <a:ext cx="296872" cy="2946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9" name="Rectangle"/>
          <p:cNvSpPr/>
          <p:nvPr/>
        </p:nvSpPr>
        <p:spPr>
          <a:xfrm>
            <a:off x="8210550" y="282575"/>
            <a:ext cx="641350" cy="16002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80" name="Rectangle"/>
          <p:cNvSpPr/>
          <p:nvPr/>
        </p:nvSpPr>
        <p:spPr>
          <a:xfrm>
            <a:off x="8067674" y="282575"/>
            <a:ext cx="92078" cy="1600200"/>
          </a:xfrm>
          <a:prstGeom prst="rect">
            <a:avLst/>
          </a:prstGeom>
          <a:solidFill>
            <a:srgbClr val="666699"/>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81" name="+"/>
          <p:cNvSpPr txBox="1"/>
          <p:nvPr/>
        </p:nvSpPr>
        <p:spPr>
          <a:xfrm>
            <a:off x="223836" y="228600"/>
            <a:ext cx="260352" cy="45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1" name="Rectangle"/>
          <p:cNvSpPr/>
          <p:nvPr/>
        </p:nvSpPr>
        <p:spPr>
          <a:xfrm>
            <a:off x="8166100" y="282575"/>
            <a:ext cx="685800" cy="16002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92" name="+"/>
          <p:cNvSpPr txBox="1"/>
          <p:nvPr/>
        </p:nvSpPr>
        <p:spPr>
          <a:xfrm>
            <a:off x="223836" y="228600"/>
            <a:ext cx="260352" cy="45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93" name="Title Text"/>
          <p:cNvSpPr txBox="1">
            <a:spLocks noGrp="1"/>
          </p:cNvSpPr>
          <p:nvPr>
            <p:ph type="title"/>
          </p:nvPr>
        </p:nvSpPr>
        <p:spPr>
          <a:prstGeom prst="rect">
            <a:avLst/>
          </a:prstGeom>
        </p:spPr>
        <p:txBody>
          <a:bodyPr/>
          <a:lstStyle/>
          <a:p>
            <a:r>
              <a:t>Title Text</a:t>
            </a:r>
          </a:p>
        </p:txBody>
      </p:sp>
      <p:sp>
        <p:nvSpPr>
          <p:cNvPr id="9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2" name="+"/>
          <p:cNvSpPr txBox="1"/>
          <p:nvPr/>
        </p:nvSpPr>
        <p:spPr>
          <a:xfrm>
            <a:off x="223836" y="228600"/>
            <a:ext cx="260352" cy="45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defRPr sz="3600">
                <a:solidFill>
                  <a:srgbClr val="B870B8"/>
                </a:solidFill>
                <a:latin typeface="Rockwell Bold"/>
                <a:ea typeface="Rockwell Bold"/>
                <a:cs typeface="Rockwell Bold"/>
                <a:sym typeface="Rockwell Bold"/>
              </a:defRPr>
            </a:lvl1pPr>
          </a:lstStyle>
          <a:p>
            <a:r>
              <a:t>+</a:t>
            </a:r>
          </a:p>
        </p:txBody>
      </p:sp>
      <p:sp>
        <p:nvSpPr>
          <p:cNvPr id="103" name="Rectangle"/>
          <p:cNvSpPr/>
          <p:nvPr/>
        </p:nvSpPr>
        <p:spPr>
          <a:xfrm>
            <a:off x="8166100" y="282575"/>
            <a:ext cx="685800" cy="16002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Rockwell"/>
                <a:ea typeface="Rockwell"/>
                <a:cs typeface="Rockwell"/>
                <a:sym typeface="Rockwell"/>
              </a:defRPr>
            </a:pPr>
            <a:endParaRPr/>
          </a:p>
        </p:txBody>
      </p:sp>
      <p:sp>
        <p:nvSpPr>
          <p:cNvPr id="104" name="Title Text"/>
          <p:cNvSpPr txBox="1">
            <a:spLocks noGrp="1"/>
          </p:cNvSpPr>
          <p:nvPr>
            <p:ph type="title"/>
          </p:nvPr>
        </p:nvSpPr>
        <p:spPr>
          <a:prstGeom prst="rect">
            <a:avLst/>
          </a:prstGeom>
        </p:spPr>
        <p:txBody>
          <a:bodyPr/>
          <a:lstStyle/>
          <a:p>
            <a:r>
              <a:t>Title Text</a:t>
            </a:r>
          </a:p>
        </p:txBody>
      </p:sp>
      <p:sp>
        <p:nvSpPr>
          <p:cNvPr id="10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98475" y="484187"/>
            <a:ext cx="7556500" cy="11160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Title Text</a:t>
            </a:r>
          </a:p>
        </p:txBody>
      </p:sp>
      <p:sp>
        <p:nvSpPr>
          <p:cNvPr id="3" name="Body Level One…"/>
          <p:cNvSpPr txBox="1">
            <a:spLocks noGrp="1"/>
          </p:cNvSpPr>
          <p:nvPr>
            <p:ph type="body" idx="1"/>
          </p:nvPr>
        </p:nvSpPr>
        <p:spPr>
          <a:xfrm>
            <a:off x="498475" y="1981200"/>
            <a:ext cx="7556500" cy="4144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562967" y="278131"/>
            <a:ext cx="296872" cy="294639"/>
          </a:xfrm>
          <a:prstGeom prst="rect">
            <a:avLst/>
          </a:prstGeom>
          <a:ln w="12700">
            <a:miter lim="400000"/>
          </a:ln>
        </p:spPr>
        <p:txBody>
          <a:bodyPr wrap="none" lIns="45718" tIns="45718" rIns="45718" bIns="45718" anchor="ctr">
            <a:spAutoFit/>
          </a:bodyPr>
          <a:lstStyle>
            <a:lvl1pPr algn="r">
              <a:defRPr sz="1400">
                <a:solidFill>
                  <a:srgbClr val="FFFFFF"/>
                </a:solidFill>
                <a:latin typeface="Rockwell"/>
                <a:ea typeface="Rockwell"/>
                <a:cs typeface="Rockwell"/>
                <a:sym typeface="Rockwe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Rockwell"/>
          <a:ea typeface="Rockwell"/>
          <a:cs typeface="Rockwell"/>
          <a:sym typeface="Rockwel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Rockwell"/>
          <a:ea typeface="Rockwell"/>
          <a:cs typeface="Rockwell"/>
          <a:sym typeface="Rockwel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Rockwell"/>
          <a:ea typeface="Rockwell"/>
          <a:cs typeface="Rockwell"/>
          <a:sym typeface="Rockwel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Rockwell"/>
          <a:ea typeface="Rockwell"/>
          <a:cs typeface="Rockwell"/>
          <a:sym typeface="Rockwel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Rockwell"/>
          <a:ea typeface="Rockwell"/>
          <a:cs typeface="Rockwell"/>
          <a:sym typeface="Rockwel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Rockwell"/>
          <a:ea typeface="Rockwell"/>
          <a:cs typeface="Rockwell"/>
          <a:sym typeface="Rockwel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Rockwell"/>
          <a:ea typeface="Rockwell"/>
          <a:cs typeface="Rockwell"/>
          <a:sym typeface="Rockwel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Rockwell"/>
          <a:ea typeface="Rockwell"/>
          <a:cs typeface="Rockwell"/>
          <a:sym typeface="Rockwel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chemeClr val="accent1"/>
          </a:solidFill>
          <a:uFillTx/>
          <a:latin typeface="Rockwell"/>
          <a:ea typeface="Rockwell"/>
          <a:cs typeface="Rockwell"/>
          <a:sym typeface="Rockwell"/>
        </a:defRPr>
      </a:lvl9pPr>
    </p:titleStyle>
    <p:bodyStyle>
      <a:lvl1pPr marL="228600" marR="0" indent="-228600" algn="l" defTabSz="914400" rtl="0" latinLnBrk="0">
        <a:lnSpc>
          <a:spcPct val="100000"/>
        </a:lnSpc>
        <a:spcBef>
          <a:spcPts val="2000"/>
        </a:spcBef>
        <a:spcAft>
          <a:spcPts val="0"/>
        </a:spcAft>
        <a:buClr>
          <a:schemeClr val="accent1"/>
        </a:buClr>
        <a:buSzPct val="75000"/>
        <a:buFontTx/>
        <a:buChar char="■"/>
        <a:tabLst/>
        <a:defRPr sz="2000" b="0" i="0" u="none" strike="noStrike" cap="none" spc="0" baseline="0">
          <a:solidFill>
            <a:srgbClr val="595959"/>
          </a:solidFill>
          <a:uFillTx/>
          <a:latin typeface="Rockwell"/>
          <a:ea typeface="Rockwell"/>
          <a:cs typeface="Rockwell"/>
          <a:sym typeface="Rockwell"/>
        </a:defRPr>
      </a:lvl1pPr>
      <a:lvl2pPr marL="482600" marR="0" indent="-254000" algn="l" defTabSz="914400" rtl="0" latinLnBrk="0">
        <a:lnSpc>
          <a:spcPct val="100000"/>
        </a:lnSpc>
        <a:spcBef>
          <a:spcPts val="2000"/>
        </a:spcBef>
        <a:spcAft>
          <a:spcPts val="0"/>
        </a:spcAft>
        <a:buClr>
          <a:schemeClr val="accent1"/>
        </a:buClr>
        <a:buSzPct val="75000"/>
        <a:buFontTx/>
        <a:buChar char="■"/>
        <a:tabLst/>
        <a:defRPr sz="2000" b="0" i="0" u="none" strike="noStrike" cap="none" spc="0" baseline="0">
          <a:solidFill>
            <a:srgbClr val="595959"/>
          </a:solidFill>
          <a:uFillTx/>
          <a:latin typeface="Rockwell"/>
          <a:ea typeface="Rockwell"/>
          <a:cs typeface="Rockwell"/>
          <a:sym typeface="Rockwell"/>
        </a:defRPr>
      </a:lvl2pPr>
      <a:lvl3pPr marL="711200" marR="0" indent="-254000" algn="l" defTabSz="914400" rtl="0" latinLnBrk="0">
        <a:lnSpc>
          <a:spcPct val="100000"/>
        </a:lnSpc>
        <a:spcBef>
          <a:spcPts val="2000"/>
        </a:spcBef>
        <a:spcAft>
          <a:spcPts val="0"/>
        </a:spcAft>
        <a:buClr>
          <a:schemeClr val="accent1"/>
        </a:buClr>
        <a:buSzPct val="75000"/>
        <a:buFontTx/>
        <a:buChar char="■"/>
        <a:tabLst/>
        <a:defRPr sz="2000" b="0" i="0" u="none" strike="noStrike" cap="none" spc="0" baseline="0">
          <a:solidFill>
            <a:srgbClr val="595959"/>
          </a:solidFill>
          <a:uFillTx/>
          <a:latin typeface="Rockwell"/>
          <a:ea typeface="Rockwell"/>
          <a:cs typeface="Rockwell"/>
          <a:sym typeface="Rockwell"/>
        </a:defRPr>
      </a:lvl3pPr>
      <a:lvl4pPr marL="939800" marR="0" indent="-254000" algn="l" defTabSz="914400" rtl="0" latinLnBrk="0">
        <a:lnSpc>
          <a:spcPct val="100000"/>
        </a:lnSpc>
        <a:spcBef>
          <a:spcPts val="2000"/>
        </a:spcBef>
        <a:spcAft>
          <a:spcPts val="0"/>
        </a:spcAft>
        <a:buClr>
          <a:schemeClr val="accent1"/>
        </a:buClr>
        <a:buSzPct val="75000"/>
        <a:buFontTx/>
        <a:buChar char="■"/>
        <a:tabLst/>
        <a:defRPr sz="2000" b="0" i="0" u="none" strike="noStrike" cap="none" spc="0" baseline="0">
          <a:solidFill>
            <a:srgbClr val="595959"/>
          </a:solidFill>
          <a:uFillTx/>
          <a:latin typeface="Rockwell"/>
          <a:ea typeface="Rockwell"/>
          <a:cs typeface="Rockwell"/>
          <a:sym typeface="Rockwell"/>
        </a:defRPr>
      </a:lvl4pPr>
      <a:lvl5pPr marL="1168400" marR="0" indent="-254000" algn="l" defTabSz="914400" rtl="0" latinLnBrk="0">
        <a:lnSpc>
          <a:spcPct val="100000"/>
        </a:lnSpc>
        <a:spcBef>
          <a:spcPts val="2000"/>
        </a:spcBef>
        <a:spcAft>
          <a:spcPts val="0"/>
        </a:spcAft>
        <a:buClr>
          <a:schemeClr val="accent1"/>
        </a:buClr>
        <a:buSzPct val="75000"/>
        <a:buFontTx/>
        <a:buChar char="■"/>
        <a:tabLst/>
        <a:defRPr sz="2000" b="0" i="0" u="none" strike="noStrike" cap="none" spc="0" baseline="0">
          <a:solidFill>
            <a:srgbClr val="595959"/>
          </a:solidFill>
          <a:uFillTx/>
          <a:latin typeface="Rockwell"/>
          <a:ea typeface="Rockwell"/>
          <a:cs typeface="Rockwell"/>
          <a:sym typeface="Rockwell"/>
        </a:defRPr>
      </a:lvl5pPr>
      <a:lvl6pPr marL="0" marR="0" indent="1371600" algn="l" defTabSz="914400" rtl="0" latinLnBrk="0">
        <a:lnSpc>
          <a:spcPct val="100000"/>
        </a:lnSpc>
        <a:spcBef>
          <a:spcPts val="2000"/>
        </a:spcBef>
        <a:spcAft>
          <a:spcPts val="0"/>
        </a:spcAft>
        <a:buClr>
          <a:schemeClr val="accent1"/>
        </a:buClr>
        <a:buSzTx/>
        <a:buFontTx/>
        <a:buNone/>
        <a:tabLst/>
        <a:defRPr sz="2000" b="0" i="0" u="none" strike="noStrike" cap="none" spc="0" baseline="0">
          <a:solidFill>
            <a:srgbClr val="595959"/>
          </a:solidFill>
          <a:uFillTx/>
          <a:latin typeface="Rockwell"/>
          <a:ea typeface="Rockwell"/>
          <a:cs typeface="Rockwell"/>
          <a:sym typeface="Rockwell"/>
        </a:defRPr>
      </a:lvl6pPr>
      <a:lvl7pPr marL="0" marR="0" indent="1828800" algn="l" defTabSz="914400" rtl="0" latinLnBrk="0">
        <a:lnSpc>
          <a:spcPct val="100000"/>
        </a:lnSpc>
        <a:spcBef>
          <a:spcPts val="2000"/>
        </a:spcBef>
        <a:spcAft>
          <a:spcPts val="0"/>
        </a:spcAft>
        <a:buClr>
          <a:schemeClr val="accent1"/>
        </a:buClr>
        <a:buSzTx/>
        <a:buFontTx/>
        <a:buNone/>
        <a:tabLst/>
        <a:defRPr sz="2000" b="0" i="0" u="none" strike="noStrike" cap="none" spc="0" baseline="0">
          <a:solidFill>
            <a:srgbClr val="595959"/>
          </a:solidFill>
          <a:uFillTx/>
          <a:latin typeface="Rockwell"/>
          <a:ea typeface="Rockwell"/>
          <a:cs typeface="Rockwell"/>
          <a:sym typeface="Rockwell"/>
        </a:defRPr>
      </a:lvl7pPr>
      <a:lvl8pPr marL="0" marR="0" indent="2286000" algn="l" defTabSz="914400" rtl="0" latinLnBrk="0">
        <a:lnSpc>
          <a:spcPct val="100000"/>
        </a:lnSpc>
        <a:spcBef>
          <a:spcPts val="2000"/>
        </a:spcBef>
        <a:spcAft>
          <a:spcPts val="0"/>
        </a:spcAft>
        <a:buClr>
          <a:schemeClr val="accent1"/>
        </a:buClr>
        <a:buSzTx/>
        <a:buFontTx/>
        <a:buNone/>
        <a:tabLst/>
        <a:defRPr sz="2000" b="0" i="0" u="none" strike="noStrike" cap="none" spc="0" baseline="0">
          <a:solidFill>
            <a:srgbClr val="595959"/>
          </a:solidFill>
          <a:uFillTx/>
          <a:latin typeface="Rockwell"/>
          <a:ea typeface="Rockwell"/>
          <a:cs typeface="Rockwell"/>
          <a:sym typeface="Rockwell"/>
        </a:defRPr>
      </a:lvl8pPr>
      <a:lvl9pPr marL="0" marR="0" indent="2743200" algn="l" defTabSz="914400" rtl="0" latinLnBrk="0">
        <a:lnSpc>
          <a:spcPct val="100000"/>
        </a:lnSpc>
        <a:spcBef>
          <a:spcPts val="2000"/>
        </a:spcBef>
        <a:spcAft>
          <a:spcPts val="0"/>
        </a:spcAft>
        <a:buClr>
          <a:schemeClr val="accent1"/>
        </a:buClr>
        <a:buSzTx/>
        <a:buFontTx/>
        <a:buNone/>
        <a:tabLst/>
        <a:defRPr sz="2000" b="0" i="0" u="none" strike="noStrike" cap="none" spc="0" baseline="0">
          <a:solidFill>
            <a:srgbClr val="595959"/>
          </a:solidFill>
          <a:uFillTx/>
          <a:latin typeface="Rockwell"/>
          <a:ea typeface="Rockwell"/>
          <a:cs typeface="Rockwell"/>
          <a:sym typeface="Rockwel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Rockwell"/>
        </a:defRPr>
      </a:lvl1pPr>
      <a:lvl2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Rockwell"/>
        </a:defRPr>
      </a:lvl2pPr>
      <a:lvl3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Rockwell"/>
        </a:defRPr>
      </a:lvl3pPr>
      <a:lvl4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Rockwell"/>
        </a:defRPr>
      </a:lvl4pPr>
      <a:lvl5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Rockwel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Rockwel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Rockwel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Rockwel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Rockwel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file:////ppt/slides/cfenton21.weebly.com" TargetMode="External"/><Relationship Id="rId2" Type="http://schemas.openxmlformats.org/officeDocument/2006/relationships/hyperlink" Target="mailto:catherine.fenton@cms.k12.nc.us" TargetMode="Externa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Elementary Talent Development (TD) Program"/>
          <p:cNvSpPr txBox="1">
            <a:spLocks noGrp="1"/>
          </p:cNvSpPr>
          <p:nvPr>
            <p:ph type="title" idx="4294967295"/>
          </p:nvPr>
        </p:nvSpPr>
        <p:spPr>
          <a:xfrm>
            <a:off x="381000" y="1249362"/>
            <a:ext cx="7772400" cy="2609851"/>
          </a:xfrm>
          <a:prstGeom prst="rect">
            <a:avLst/>
          </a:prstGeom>
        </p:spPr>
        <p:txBody>
          <a:bodyPr/>
          <a:lstStyle/>
          <a:p>
            <a:pPr>
              <a:defRPr sz="2800">
                <a:solidFill>
                  <a:srgbClr val="FFC000"/>
                </a:solidFill>
                <a:latin typeface="Comic Sans MS"/>
                <a:ea typeface="Comic Sans MS"/>
                <a:cs typeface="Comic Sans MS"/>
                <a:sym typeface="Comic Sans MS"/>
              </a:defRPr>
            </a:pPr>
            <a:r>
              <a:t>Elementary</a:t>
            </a:r>
            <a:br/>
            <a:r>
              <a:rPr sz="2600"/>
              <a:t>Talent Development (TD)</a:t>
            </a:r>
            <a:br>
              <a:rPr sz="2600"/>
            </a:br>
            <a:r>
              <a:t>Program</a:t>
            </a:r>
          </a:p>
        </p:txBody>
      </p:sp>
      <p:sp>
        <p:nvSpPr>
          <p:cNvPr id="251" name="Highland Creek Elementary…"/>
          <p:cNvSpPr txBox="1">
            <a:spLocks noGrp="1"/>
          </p:cNvSpPr>
          <p:nvPr>
            <p:ph type="body" sz="quarter" idx="4294967295"/>
          </p:nvPr>
        </p:nvSpPr>
        <p:spPr>
          <a:xfrm>
            <a:off x="2971800" y="4953000"/>
            <a:ext cx="6400800" cy="1600200"/>
          </a:xfrm>
          <a:prstGeom prst="rect">
            <a:avLst/>
          </a:prstGeom>
        </p:spPr>
        <p:txBody>
          <a:bodyPr/>
          <a:lstStyle/>
          <a:p>
            <a:pPr marL="0" indent="0" algn="ctr">
              <a:spcBef>
                <a:spcPts val="300"/>
              </a:spcBef>
              <a:buSzTx/>
              <a:buNone/>
              <a:defRPr sz="2800" b="1">
                <a:solidFill>
                  <a:srgbClr val="000000"/>
                </a:solidFill>
                <a:latin typeface="Arial"/>
                <a:ea typeface="Arial"/>
                <a:cs typeface="Arial"/>
                <a:sym typeface="Arial"/>
              </a:defRPr>
            </a:pPr>
            <a:r>
              <a:t>Highland Creek Elementary </a:t>
            </a:r>
          </a:p>
          <a:p>
            <a:pPr marL="0" indent="0">
              <a:spcBef>
                <a:spcPts val="300"/>
              </a:spcBef>
              <a:buSzTx/>
              <a:buNone/>
              <a:defRPr sz="2800" b="1">
                <a:solidFill>
                  <a:srgbClr val="000000"/>
                </a:solidFill>
                <a:latin typeface="Arial"/>
                <a:ea typeface="Arial"/>
                <a:cs typeface="Arial"/>
                <a:sym typeface="Arial"/>
              </a:defRPr>
            </a:pPr>
            <a:r>
              <a:t>                      2020-2021</a:t>
            </a:r>
          </a:p>
          <a:p>
            <a:pPr marL="0" indent="0" algn="ctr">
              <a:spcBef>
                <a:spcPts val="300"/>
              </a:spcBef>
              <a:buSzTx/>
              <a:buNone/>
              <a:defRPr sz="2800" b="1">
                <a:solidFill>
                  <a:srgbClr val="000000"/>
                </a:solidFill>
                <a:latin typeface="Arial"/>
                <a:ea typeface="Arial"/>
                <a:cs typeface="Arial"/>
                <a:sym typeface="Arial"/>
              </a:defRPr>
            </a:pPr>
            <a:r>
              <a:t>Sept. 28, 2020</a:t>
            </a:r>
          </a:p>
        </p:txBody>
      </p:sp>
      <p:pic>
        <p:nvPicPr>
          <p:cNvPr id="252" name="gifted-education-clipart-4.gif" descr="gifted-education-clipart-4.gif"/>
          <p:cNvPicPr>
            <a:picLocks noChangeAspect="1"/>
          </p:cNvPicPr>
          <p:nvPr/>
        </p:nvPicPr>
        <p:blipFill>
          <a:blip r:embed="rId2"/>
          <a:stretch>
            <a:fillRect/>
          </a:stretch>
        </p:blipFill>
        <p:spPr>
          <a:xfrm>
            <a:off x="457200" y="4724400"/>
            <a:ext cx="3065464" cy="16764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iterate>
                                    <p:tmAbs val="0"/>
                                  </p:iterate>
                                  <p:childTnLst>
                                    <p:set>
                                      <p:cBhvr>
                                        <p:cTn id="6" fill="hold"/>
                                        <p:tgtEl>
                                          <p:spTgt spid="250"/>
                                        </p:tgtEl>
                                        <p:attrNameLst>
                                          <p:attrName>style.visibility</p:attrName>
                                        </p:attrNameLst>
                                      </p:cBhvr>
                                      <p:to>
                                        <p:strVal val="visible"/>
                                      </p:to>
                                    </p:set>
                                    <p:anim calcmode="lin" valueType="num">
                                      <p:cBhvr>
                                        <p:cTn id="7" dur="500" fill="hold"/>
                                        <p:tgtEl>
                                          <p:spTgt spid="250"/>
                                        </p:tgtEl>
                                        <p:attrNameLst>
                                          <p:attrName>ppt_w</p:attrName>
                                        </p:attrNameLst>
                                      </p:cBhvr>
                                      <p:tavLst>
                                        <p:tav tm="0">
                                          <p:val>
                                            <p:fltVal val="0"/>
                                          </p:val>
                                        </p:tav>
                                        <p:tav tm="100000">
                                          <p:val>
                                            <p:strVal val="#ppt_w"/>
                                          </p:val>
                                        </p:tav>
                                      </p:tavLst>
                                    </p:anim>
                                    <p:anim calcmode="lin" valueType="num">
                                      <p:cBhvr>
                                        <p:cTn id="8" dur="500" fill="hold"/>
                                        <p:tgtEl>
                                          <p:spTgt spid="25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8" fill="hold" grpId="2" nodeType="afterEffect">
                                  <p:stCondLst>
                                    <p:cond delay="0"/>
                                  </p:stCondLst>
                                  <p:iterate>
                                    <p:tmAbs val="0"/>
                                  </p:iterate>
                                  <p:childTnLst>
                                    <p:set>
                                      <p:cBhvr>
                                        <p:cTn id="11" fill="hold"/>
                                        <p:tgtEl>
                                          <p:spTgt spid="251">
                                            <p:bg/>
                                          </p:spTgt>
                                        </p:tgtEl>
                                        <p:attrNameLst>
                                          <p:attrName>style.visibility</p:attrName>
                                        </p:attrNameLst>
                                      </p:cBhvr>
                                      <p:to>
                                        <p:strVal val="visible"/>
                                      </p:to>
                                    </p:set>
                                    <p:anim calcmode="lin" valueType="num">
                                      <p:cBhvr>
                                        <p:cTn id="12" dur="500" fill="hold"/>
                                        <p:tgtEl>
                                          <p:spTgt spid="251">
                                            <p:bg/>
                                          </p:spTgt>
                                        </p:tgtEl>
                                        <p:attrNameLst>
                                          <p:attrName>ppt_x</p:attrName>
                                        </p:attrNameLst>
                                      </p:cBhvr>
                                      <p:tavLst>
                                        <p:tav tm="0">
                                          <p:val>
                                            <p:strVal val="0-#ppt_w/2"/>
                                          </p:val>
                                        </p:tav>
                                        <p:tav tm="100000">
                                          <p:val>
                                            <p:strVal val="#ppt_x"/>
                                          </p:val>
                                        </p:tav>
                                      </p:tavLst>
                                    </p:anim>
                                    <p:anim calcmode="lin" valueType="num">
                                      <p:cBhvr>
                                        <p:cTn id="13" dur="500" fill="hold"/>
                                        <p:tgtEl>
                                          <p:spTgt spid="251">
                                            <p:bg/>
                                          </p:spTgt>
                                        </p:tgtEl>
                                        <p:attrNameLst>
                                          <p:attrName>ppt_y</p:attrName>
                                        </p:attrNameLst>
                                      </p:cBhvr>
                                      <p:tavLst>
                                        <p:tav tm="0">
                                          <p:val>
                                            <p:strVal val="#ppt_y"/>
                                          </p:val>
                                        </p:tav>
                                        <p:tav tm="100000">
                                          <p:val>
                                            <p:strVal val="#ppt_y"/>
                                          </p:val>
                                        </p:tav>
                                      </p:tavLst>
                                    </p:anim>
                                  </p:childTnLst>
                                </p:cTn>
                              </p:par>
                              <p:par>
                                <p:cTn id="14" presetID="2" presetClass="entr" presetSubtype="8" fill="hold" grpId="2" nodeType="withEffect">
                                  <p:stCondLst>
                                    <p:cond delay="0"/>
                                  </p:stCondLst>
                                  <p:iterate>
                                    <p:tmAbs val="0"/>
                                  </p:iterate>
                                  <p:childTnLst>
                                    <p:set>
                                      <p:cBhvr>
                                        <p:cTn id="15" fill="hold"/>
                                        <p:tgtEl>
                                          <p:spTgt spid="251">
                                            <p:txEl>
                                              <p:pRg st="0" end="0"/>
                                            </p:txEl>
                                          </p:spTgt>
                                        </p:tgtEl>
                                        <p:attrNameLst>
                                          <p:attrName>style.visibility</p:attrName>
                                        </p:attrNameLst>
                                      </p:cBhvr>
                                      <p:to>
                                        <p:strVal val="visible"/>
                                      </p:to>
                                    </p:set>
                                    <p:anim calcmode="lin" valueType="num">
                                      <p:cBhvr>
                                        <p:cTn id="16" dur="500" fill="hold"/>
                                        <p:tgtEl>
                                          <p:spTgt spid="251">
                                            <p:txEl>
                                              <p:pRg st="0" end="0"/>
                                            </p:txEl>
                                          </p:spTgt>
                                        </p:tgtEl>
                                        <p:attrNameLst>
                                          <p:attrName>ppt_x</p:attrName>
                                        </p:attrNameLst>
                                      </p:cBhvr>
                                      <p:tavLst>
                                        <p:tav tm="0">
                                          <p:val>
                                            <p:strVal val="0-#ppt_w/2"/>
                                          </p:val>
                                        </p:tav>
                                        <p:tav tm="100000">
                                          <p:val>
                                            <p:strVal val="#ppt_x"/>
                                          </p:val>
                                        </p:tav>
                                      </p:tavLst>
                                    </p:anim>
                                    <p:anim calcmode="lin" valueType="num">
                                      <p:cBhvr>
                                        <p:cTn id="17" dur="500" fill="hold"/>
                                        <p:tgtEl>
                                          <p:spTgt spid="251">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2" nodeType="afterEffect">
                                  <p:stCondLst>
                                    <p:cond delay="0"/>
                                  </p:stCondLst>
                                  <p:iterate>
                                    <p:tmAbs val="0"/>
                                  </p:iterate>
                                  <p:childTnLst>
                                    <p:set>
                                      <p:cBhvr>
                                        <p:cTn id="20" fill="hold"/>
                                        <p:tgtEl>
                                          <p:spTgt spid="251">
                                            <p:txEl>
                                              <p:pRg st="1" end="1"/>
                                            </p:txEl>
                                          </p:spTgt>
                                        </p:tgtEl>
                                        <p:attrNameLst>
                                          <p:attrName>style.visibility</p:attrName>
                                        </p:attrNameLst>
                                      </p:cBhvr>
                                      <p:to>
                                        <p:strVal val="visible"/>
                                      </p:to>
                                    </p:set>
                                    <p:anim calcmode="lin" valueType="num">
                                      <p:cBhvr>
                                        <p:cTn id="21" dur="500" fill="hold"/>
                                        <p:tgtEl>
                                          <p:spTgt spid="251">
                                            <p:txEl>
                                              <p:pRg st="1" end="1"/>
                                            </p:txEl>
                                          </p:spTgt>
                                        </p:tgtEl>
                                        <p:attrNameLst>
                                          <p:attrName>ppt_x</p:attrName>
                                        </p:attrNameLst>
                                      </p:cBhvr>
                                      <p:tavLst>
                                        <p:tav tm="0">
                                          <p:val>
                                            <p:strVal val="0-#ppt_w/2"/>
                                          </p:val>
                                        </p:tav>
                                        <p:tav tm="100000">
                                          <p:val>
                                            <p:strVal val="#ppt_x"/>
                                          </p:val>
                                        </p:tav>
                                      </p:tavLst>
                                    </p:anim>
                                    <p:anim calcmode="lin" valueType="num">
                                      <p:cBhvr>
                                        <p:cTn id="22" dur="500" fill="hold"/>
                                        <p:tgtEl>
                                          <p:spTgt spid="251">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2" nodeType="afterEffect">
                                  <p:stCondLst>
                                    <p:cond delay="0"/>
                                  </p:stCondLst>
                                  <p:iterate>
                                    <p:tmAbs val="0"/>
                                  </p:iterate>
                                  <p:childTnLst>
                                    <p:set>
                                      <p:cBhvr>
                                        <p:cTn id="25" fill="hold"/>
                                        <p:tgtEl>
                                          <p:spTgt spid="251">
                                            <p:txEl>
                                              <p:pRg st="2" end="2"/>
                                            </p:txEl>
                                          </p:spTgt>
                                        </p:tgtEl>
                                        <p:attrNameLst>
                                          <p:attrName>style.visibility</p:attrName>
                                        </p:attrNameLst>
                                      </p:cBhvr>
                                      <p:to>
                                        <p:strVal val="visible"/>
                                      </p:to>
                                    </p:set>
                                    <p:anim calcmode="lin" valueType="num">
                                      <p:cBhvr>
                                        <p:cTn id="26" dur="500" fill="hold"/>
                                        <p:tgtEl>
                                          <p:spTgt spid="251">
                                            <p:txEl>
                                              <p:pRg st="2" end="2"/>
                                            </p:txEl>
                                          </p:spTgt>
                                        </p:tgtEl>
                                        <p:attrNameLst>
                                          <p:attrName>ppt_x</p:attrName>
                                        </p:attrNameLst>
                                      </p:cBhvr>
                                      <p:tavLst>
                                        <p:tav tm="0">
                                          <p:val>
                                            <p:strVal val="0-#ppt_w/2"/>
                                          </p:val>
                                        </p:tav>
                                        <p:tav tm="100000">
                                          <p:val>
                                            <p:strVal val="#ppt_x"/>
                                          </p:val>
                                        </p:tav>
                                      </p:tavLst>
                                    </p:anim>
                                    <p:anim calcmode="lin" valueType="num">
                                      <p:cBhvr>
                                        <p:cTn id="27" dur="500" fill="hold"/>
                                        <p:tgtEl>
                                          <p:spTgt spid="2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 grpId="1" animBg="1" advAuto="0"/>
      <p:bldP spid="251" grpId="2" build="p" bldLvl="5"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Why the Catalyst Model?"/>
          <p:cNvSpPr txBox="1">
            <a:spLocks noGrp="1"/>
          </p:cNvSpPr>
          <p:nvPr>
            <p:ph type="title" idx="4294967295"/>
          </p:nvPr>
        </p:nvSpPr>
        <p:spPr>
          <a:prstGeom prst="rect">
            <a:avLst/>
          </a:prstGeom>
        </p:spPr>
        <p:txBody>
          <a:bodyPr/>
          <a:lstStyle>
            <a:lvl1pPr>
              <a:defRPr b="1">
                <a:solidFill>
                  <a:srgbClr val="FF3399"/>
                </a:solidFill>
                <a:latin typeface="Comic Sans MS"/>
                <a:ea typeface="Comic Sans MS"/>
                <a:cs typeface="Comic Sans MS"/>
                <a:sym typeface="Comic Sans MS"/>
              </a:defRPr>
            </a:lvl1pPr>
          </a:lstStyle>
          <a:p>
            <a:r>
              <a:t>Why the Catalyst Model?</a:t>
            </a:r>
          </a:p>
        </p:txBody>
      </p:sp>
      <p:sp>
        <p:nvSpPr>
          <p:cNvPr id="288" name="Gifted education and general education are related, connected, and integrated.…"/>
          <p:cNvSpPr txBox="1">
            <a:spLocks noGrp="1"/>
          </p:cNvSpPr>
          <p:nvPr>
            <p:ph type="body" idx="4294967295"/>
          </p:nvPr>
        </p:nvSpPr>
        <p:spPr>
          <a:prstGeom prst="rect">
            <a:avLst/>
          </a:prstGeom>
        </p:spPr>
        <p:txBody>
          <a:bodyPr/>
          <a:lstStyle/>
          <a:p>
            <a:pPr marL="457200" indent="-406400">
              <a:spcBef>
                <a:spcPts val="400"/>
              </a:spcBef>
              <a:buClr>
                <a:srgbClr val="000000"/>
              </a:buClr>
              <a:buSzPct val="100000"/>
              <a:buFont typeface="Times New Roman"/>
              <a:buChar char="•"/>
              <a:defRPr sz="2900">
                <a:solidFill>
                  <a:srgbClr val="7F7F7F"/>
                </a:solidFill>
              </a:defRPr>
            </a:pPr>
            <a:r>
              <a:t>Gifted education and general education are related, connected, and integrated.</a:t>
            </a:r>
          </a:p>
          <a:p>
            <a:pPr marL="457200" indent="-406400">
              <a:spcBef>
                <a:spcPts val="400"/>
              </a:spcBef>
              <a:buClr>
                <a:srgbClr val="000000"/>
              </a:buClr>
              <a:buSzPct val="100000"/>
              <a:buFont typeface="Times New Roman"/>
              <a:buChar char="•"/>
              <a:defRPr sz="2900">
                <a:solidFill>
                  <a:srgbClr val="7F7F7F"/>
                </a:solidFill>
              </a:defRPr>
            </a:pPr>
            <a:r>
              <a:t>The pace of learning is enhanced.</a:t>
            </a:r>
          </a:p>
          <a:p>
            <a:pPr marL="457200" indent="-406400">
              <a:spcBef>
                <a:spcPts val="400"/>
              </a:spcBef>
              <a:buClr>
                <a:srgbClr val="000000"/>
              </a:buClr>
              <a:buSzPct val="100000"/>
              <a:buFont typeface="Times New Roman"/>
              <a:buChar char="•"/>
              <a:defRPr sz="2900">
                <a:solidFill>
                  <a:srgbClr val="7F7F7F"/>
                </a:solidFill>
              </a:defRPr>
            </a:pPr>
            <a:r>
              <a:t>High achieving students receive more challenging tasks within the classroom.</a:t>
            </a:r>
          </a:p>
          <a:p>
            <a:pPr marL="457200" indent="-406400">
              <a:spcBef>
                <a:spcPts val="400"/>
              </a:spcBef>
              <a:buClr>
                <a:srgbClr val="000000"/>
              </a:buClr>
              <a:buSzPct val="100000"/>
              <a:buFont typeface="Times New Roman"/>
              <a:buChar char="•"/>
              <a:defRPr sz="2900">
                <a:solidFill>
                  <a:srgbClr val="7F7F7F"/>
                </a:solidFill>
              </a:defRPr>
            </a:pPr>
            <a:r>
              <a:t>Classroom and TD Teachers work together to maximize student learning.</a:t>
            </a:r>
          </a:p>
        </p:txBody>
      </p:sp>
      <p:sp>
        <p:nvSpPr>
          <p:cNvPr id="289" name="Shape"/>
          <p:cNvSpPr/>
          <p:nvPr/>
        </p:nvSpPr>
        <p:spPr>
          <a:xfrm rot="20884153">
            <a:off x="396874" y="5426075"/>
            <a:ext cx="990601" cy="990598"/>
          </a:xfrm>
          <a:custGeom>
            <a:avLst/>
            <a:gdLst/>
            <a:ahLst/>
            <a:cxnLst>
              <a:cxn ang="0">
                <a:pos x="wd2" y="hd2"/>
              </a:cxn>
              <a:cxn ang="5400000">
                <a:pos x="wd2" y="hd2"/>
              </a:cxn>
              <a:cxn ang="10800000">
                <a:pos x="wd2" y="hd2"/>
              </a:cxn>
              <a:cxn ang="16200000">
                <a:pos x="wd2" y="hd2"/>
              </a:cxn>
            </a:cxnLst>
            <a:rect l="0" t="0" r="r" b="b"/>
            <a:pathLst>
              <a:path w="21600" h="21600"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lnTo>
                  <a:pt x="0" y="8250"/>
                </a:lnTo>
                <a:close/>
              </a:path>
            </a:pathLst>
          </a:custGeom>
          <a:solidFill>
            <a:srgbClr val="FF00FF"/>
          </a:solidFill>
          <a:ln w="25400">
            <a:solidFill>
              <a:srgbClr val="492349"/>
            </a:solidFill>
          </a:ln>
        </p:spPr>
        <p:txBody>
          <a:bodyPr lIns="45718" tIns="45718" rIns="45718" bIns="45718" anchor="ctr"/>
          <a:lstStyle/>
          <a:p>
            <a:pPr>
              <a:defRPr>
                <a:latin typeface="Arial"/>
                <a:ea typeface="Arial"/>
                <a:cs typeface="Arial"/>
                <a:sym typeface="Arial"/>
              </a:defRPr>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What types of teaching strategies are available for HCE’s gifted students?"/>
          <p:cNvSpPr txBox="1">
            <a:spLocks noGrp="1"/>
          </p:cNvSpPr>
          <p:nvPr>
            <p:ph type="title" idx="4294967295"/>
          </p:nvPr>
        </p:nvSpPr>
        <p:spPr>
          <a:prstGeom prst="rect">
            <a:avLst/>
          </a:prstGeom>
        </p:spPr>
        <p:txBody>
          <a:bodyPr/>
          <a:lstStyle>
            <a:lvl1pPr algn="ctr">
              <a:defRPr sz="2800" b="1">
                <a:solidFill>
                  <a:srgbClr val="9345CD"/>
                </a:solidFill>
                <a:latin typeface="Comic Sans MS"/>
                <a:ea typeface="Comic Sans MS"/>
                <a:cs typeface="Comic Sans MS"/>
                <a:sym typeface="Comic Sans MS"/>
              </a:defRPr>
            </a:lvl1pPr>
          </a:lstStyle>
          <a:p>
            <a:r>
              <a:t>What types of teaching strategies are available for HCE’s gifted students?</a:t>
            </a:r>
          </a:p>
        </p:txBody>
      </p:sp>
      <p:sp>
        <p:nvSpPr>
          <p:cNvPr id="292" name="Curriculum Compacting…"/>
          <p:cNvSpPr txBox="1">
            <a:spLocks noGrp="1"/>
          </p:cNvSpPr>
          <p:nvPr>
            <p:ph type="body" sz="half" idx="4294967295"/>
          </p:nvPr>
        </p:nvSpPr>
        <p:spPr>
          <a:xfrm>
            <a:off x="304800" y="1981200"/>
            <a:ext cx="4114800" cy="4648200"/>
          </a:xfrm>
          <a:prstGeom prst="rect">
            <a:avLst/>
          </a:prstGeom>
        </p:spPr>
        <p:txBody>
          <a:bodyPr/>
          <a:lstStyle/>
          <a:p>
            <a:pPr>
              <a:buFont typeface="Arial"/>
              <a:buChar char="•"/>
              <a:defRPr sz="3300" b="1">
                <a:solidFill>
                  <a:srgbClr val="66FF33"/>
                </a:solidFill>
                <a:latin typeface="Minya Nouvelle"/>
                <a:ea typeface="Minya Nouvelle"/>
                <a:cs typeface="Minya Nouvelle"/>
                <a:sym typeface="Minya Nouvelle"/>
              </a:defRPr>
            </a:pPr>
            <a:r>
              <a:t>Curriculum Compacting</a:t>
            </a:r>
          </a:p>
          <a:p>
            <a:pPr>
              <a:buFont typeface="Arial"/>
              <a:buChar char="•"/>
              <a:defRPr sz="3300" b="1">
                <a:solidFill>
                  <a:srgbClr val="FF00FF"/>
                </a:solidFill>
                <a:latin typeface="Minya Nouvelle"/>
                <a:ea typeface="Minya Nouvelle"/>
                <a:cs typeface="Minya Nouvelle"/>
                <a:sym typeface="Minya Nouvelle"/>
              </a:defRPr>
            </a:pPr>
            <a:r>
              <a:t>Tiered Lessons</a:t>
            </a:r>
          </a:p>
          <a:p>
            <a:pPr>
              <a:buFont typeface="Arial"/>
              <a:buChar char="•"/>
              <a:defRPr sz="3300" b="1">
                <a:solidFill>
                  <a:srgbClr val="FF0066"/>
                </a:solidFill>
                <a:latin typeface="Minya Nouvelle"/>
                <a:ea typeface="Minya Nouvelle"/>
                <a:cs typeface="Minya Nouvelle"/>
                <a:sym typeface="Minya Nouvelle"/>
              </a:defRPr>
            </a:pPr>
            <a:r>
              <a:t>Novel Studies</a:t>
            </a:r>
          </a:p>
          <a:p>
            <a:pPr>
              <a:buFont typeface="Arial"/>
              <a:buChar char="•"/>
              <a:defRPr sz="3300" b="1">
                <a:solidFill>
                  <a:srgbClr val="00B0F0"/>
                </a:solidFill>
                <a:latin typeface="Minya Nouvelle"/>
                <a:ea typeface="Minya Nouvelle"/>
                <a:cs typeface="Minya Nouvelle"/>
                <a:sym typeface="Minya Nouvelle"/>
              </a:defRPr>
            </a:pPr>
            <a:r>
              <a:t>Socratic and Paidaea Seminars</a:t>
            </a:r>
          </a:p>
        </p:txBody>
      </p:sp>
      <p:sp>
        <p:nvSpPr>
          <p:cNvPr id="293" name="Learning Centers…"/>
          <p:cNvSpPr txBox="1"/>
          <p:nvPr/>
        </p:nvSpPr>
        <p:spPr>
          <a:xfrm>
            <a:off x="4465318" y="1905000"/>
            <a:ext cx="4632964" cy="26822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2900" indent="-342900">
              <a:spcBef>
                <a:spcPts val="700"/>
              </a:spcBef>
              <a:buSzPct val="100000"/>
              <a:buFont typeface="Arial"/>
              <a:buChar char="•"/>
              <a:defRPr sz="3200" b="1">
                <a:solidFill>
                  <a:srgbClr val="FF0000"/>
                </a:solidFill>
                <a:latin typeface="Minya Nouvelle"/>
                <a:ea typeface="Minya Nouvelle"/>
                <a:cs typeface="Minya Nouvelle"/>
                <a:sym typeface="Minya Nouvelle"/>
              </a:defRPr>
            </a:pPr>
            <a:r>
              <a:t>Learning Centers</a:t>
            </a:r>
          </a:p>
          <a:p>
            <a:pPr marL="342900" indent="-342900">
              <a:spcBef>
                <a:spcPts val="700"/>
              </a:spcBef>
              <a:buSzPct val="100000"/>
              <a:buFont typeface="Arial"/>
              <a:buChar char="•"/>
              <a:defRPr sz="3200" b="1">
                <a:solidFill>
                  <a:srgbClr val="1A5FF8"/>
                </a:solidFill>
                <a:latin typeface="Minya Nouvelle"/>
                <a:ea typeface="Minya Nouvelle"/>
                <a:cs typeface="Minya Nouvelle"/>
                <a:sym typeface="Minya Nouvelle"/>
              </a:defRPr>
            </a:pPr>
            <a:r>
              <a:t>Integrated Research Projects</a:t>
            </a:r>
          </a:p>
          <a:p>
            <a:pPr marL="342900" indent="-342900">
              <a:spcBef>
                <a:spcPts val="700"/>
              </a:spcBef>
              <a:buSzPct val="100000"/>
              <a:buFont typeface="Arial"/>
              <a:buChar char="•"/>
              <a:defRPr sz="3200" b="1">
                <a:solidFill>
                  <a:srgbClr val="808080"/>
                </a:solidFill>
                <a:latin typeface="Minya Nouvelle"/>
                <a:ea typeface="Minya Nouvelle"/>
                <a:cs typeface="Minya Nouvelle"/>
                <a:sym typeface="Minya Nouvelle"/>
              </a:defRPr>
            </a:pPr>
            <a:r>
              <a:t>Technology Enhanced Lessons</a:t>
            </a:r>
          </a:p>
        </p:txBody>
      </p:sp>
      <p:pic>
        <p:nvPicPr>
          <p:cNvPr id="294" name="image.jpeg" descr="image.jpeg"/>
          <p:cNvPicPr>
            <a:picLocks noChangeAspect="1"/>
          </p:cNvPicPr>
          <p:nvPr/>
        </p:nvPicPr>
        <p:blipFill>
          <a:blip r:embed="rId2"/>
          <a:stretch>
            <a:fillRect/>
          </a:stretch>
        </p:blipFill>
        <p:spPr>
          <a:xfrm>
            <a:off x="6096000" y="4724400"/>
            <a:ext cx="2471739" cy="1905000"/>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What are DEPs?"/>
          <p:cNvSpPr txBox="1">
            <a:spLocks noGrp="1"/>
          </p:cNvSpPr>
          <p:nvPr>
            <p:ph type="title" idx="4294967295"/>
          </p:nvPr>
        </p:nvSpPr>
        <p:spPr>
          <a:xfrm>
            <a:off x="487362" y="76198"/>
            <a:ext cx="8229601" cy="1143004"/>
          </a:xfrm>
          <a:prstGeom prst="rect">
            <a:avLst/>
          </a:prstGeom>
        </p:spPr>
        <p:txBody>
          <a:bodyPr/>
          <a:lstStyle>
            <a:lvl1pPr>
              <a:defRPr>
                <a:solidFill>
                  <a:srgbClr val="00B0F0"/>
                </a:solidFill>
                <a:latin typeface="Comic Sans MS"/>
                <a:ea typeface="Comic Sans MS"/>
                <a:cs typeface="Comic Sans MS"/>
                <a:sym typeface="Comic Sans MS"/>
              </a:defRPr>
            </a:lvl1pPr>
          </a:lstStyle>
          <a:p>
            <a:r>
              <a:t>What are DEPs?</a:t>
            </a:r>
          </a:p>
        </p:txBody>
      </p:sp>
      <p:sp>
        <p:nvSpPr>
          <p:cNvPr id="297" name="DEPs are Differentiated Education Plans…"/>
          <p:cNvSpPr txBox="1">
            <a:spLocks noGrp="1"/>
          </p:cNvSpPr>
          <p:nvPr>
            <p:ph type="body" idx="4294967295"/>
          </p:nvPr>
        </p:nvSpPr>
        <p:spPr>
          <a:xfrm>
            <a:off x="457200" y="1371600"/>
            <a:ext cx="7543800" cy="5105400"/>
          </a:xfrm>
          <a:prstGeom prst="rect">
            <a:avLst/>
          </a:prstGeom>
        </p:spPr>
        <p:txBody>
          <a:bodyPr/>
          <a:lstStyle/>
          <a:p>
            <a:pPr algn="ctr">
              <a:buFont typeface="Arial"/>
              <a:buChar char="•"/>
              <a:defRPr sz="3600" b="1">
                <a:solidFill>
                  <a:srgbClr val="FF3399"/>
                </a:solidFill>
                <a:latin typeface="Minya Nouvelle"/>
                <a:ea typeface="Minya Nouvelle"/>
                <a:cs typeface="Minya Nouvelle"/>
                <a:sym typeface="Minya Nouvelle"/>
              </a:defRPr>
            </a:pPr>
            <a:r>
              <a:t>DEP</a:t>
            </a:r>
            <a:r>
              <a:rPr b="0">
                <a:solidFill>
                  <a:srgbClr val="595959"/>
                </a:solidFill>
              </a:rPr>
              <a:t>s are </a:t>
            </a:r>
            <a:r>
              <a:t>D</a:t>
            </a:r>
            <a:r>
              <a:rPr b="0">
                <a:solidFill>
                  <a:srgbClr val="595959"/>
                </a:solidFill>
              </a:rPr>
              <a:t>ifferentiated </a:t>
            </a:r>
            <a:r>
              <a:t>E</a:t>
            </a:r>
            <a:r>
              <a:rPr b="0">
                <a:solidFill>
                  <a:srgbClr val="595959"/>
                </a:solidFill>
              </a:rPr>
              <a:t>ducation </a:t>
            </a:r>
            <a:r>
              <a:t>P</a:t>
            </a:r>
            <a:r>
              <a:rPr b="0">
                <a:solidFill>
                  <a:srgbClr val="595959"/>
                </a:solidFill>
              </a:rPr>
              <a:t>lans</a:t>
            </a:r>
          </a:p>
          <a:p>
            <a:pPr>
              <a:buFont typeface="Arial"/>
              <a:buChar char="•"/>
              <a:defRPr sz="3200">
                <a:latin typeface="Minya Nouvelle"/>
                <a:ea typeface="Minya Nouvelle"/>
                <a:cs typeface="Minya Nouvelle"/>
                <a:sym typeface="Minya Nouvelle"/>
              </a:defRPr>
            </a:pPr>
            <a:r>
              <a:t>DEP’s are a document completed annually which lists learning environment, content modifications, and special programs available to the student during that year.</a:t>
            </a:r>
          </a:p>
          <a:p>
            <a:pPr>
              <a:buFont typeface="Arial"/>
              <a:buChar char="•"/>
              <a:defRPr sz="3200">
                <a:latin typeface="Minya Nouvelle"/>
                <a:ea typeface="Minya Nouvelle"/>
                <a:cs typeface="Minya Nouvelle"/>
                <a:sym typeface="Minya Nouvelle"/>
              </a:defRPr>
            </a:pPr>
            <a:r>
              <a:t>Social and emotional goals are only included as needed.</a:t>
            </a:r>
          </a:p>
        </p:txBody>
      </p:sp>
      <p:sp>
        <p:nvSpPr>
          <p:cNvPr id="298" name="Shape"/>
          <p:cNvSpPr/>
          <p:nvPr/>
        </p:nvSpPr>
        <p:spPr>
          <a:xfrm rot="20567179">
            <a:off x="7818438" y="5540375"/>
            <a:ext cx="762000" cy="838198"/>
          </a:xfrm>
          <a:custGeom>
            <a:avLst/>
            <a:gdLst/>
            <a:ahLst/>
            <a:cxnLst>
              <a:cxn ang="0">
                <a:pos x="wd2" y="hd2"/>
              </a:cxn>
              <a:cxn ang="5400000">
                <a:pos x="wd2" y="hd2"/>
              </a:cxn>
              <a:cxn ang="10800000">
                <a:pos x="wd2" y="hd2"/>
              </a:cxn>
              <a:cxn ang="16200000">
                <a:pos x="wd2" y="hd2"/>
              </a:cxn>
            </a:cxnLst>
            <a:rect l="0" t="0" r="r" b="b"/>
            <a:pathLst>
              <a:path w="21600" h="21600"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lnTo>
                  <a:pt x="0" y="8250"/>
                </a:lnTo>
                <a:close/>
              </a:path>
            </a:pathLst>
          </a:custGeom>
          <a:solidFill>
            <a:srgbClr val="FFC000"/>
          </a:solidFill>
          <a:ln w="25400">
            <a:solidFill>
              <a:srgbClr val="FFFF00"/>
            </a:solidFill>
          </a:ln>
        </p:spPr>
        <p:txBody>
          <a:bodyPr lIns="45718" tIns="45718" rIns="45718" bIns="45718" anchor="ctr"/>
          <a:lstStyle/>
          <a:p>
            <a:pPr>
              <a:defRPr>
                <a:latin typeface="Arial"/>
                <a:ea typeface="Arial"/>
                <a:cs typeface="Arial"/>
                <a:sym typeface="Arial"/>
              </a:defRPr>
            </a:pPr>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 name="Sample DEP.jpg" descr="Sample DEP.jpg"/>
          <p:cNvPicPr>
            <a:picLocks noChangeAspect="1"/>
          </p:cNvPicPr>
          <p:nvPr/>
        </p:nvPicPr>
        <p:blipFill>
          <a:blip r:embed="rId2"/>
          <a:stretch>
            <a:fillRect/>
          </a:stretch>
        </p:blipFill>
        <p:spPr>
          <a:xfrm>
            <a:off x="381000" y="533400"/>
            <a:ext cx="7696200" cy="5943600"/>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End Of Year Performance Review  At the end of each year, each TD certified student in grades 2-5 will  receive a TD student performance review rating in addition to their regular report card. Please note: these ratings DO NOT affect the report card grade"/>
          <p:cNvSpPr txBox="1">
            <a:spLocks noGrp="1"/>
          </p:cNvSpPr>
          <p:nvPr>
            <p:ph type="title" idx="4294967295"/>
          </p:nvPr>
        </p:nvSpPr>
        <p:spPr>
          <a:xfrm>
            <a:off x="0" y="228600"/>
            <a:ext cx="8229600" cy="1169988"/>
          </a:xfrm>
          <a:prstGeom prst="rect">
            <a:avLst/>
          </a:prstGeom>
        </p:spPr>
        <p:txBody>
          <a:bodyPr/>
          <a:lstStyle/>
          <a:p>
            <a:pPr algn="ctr" defTabSz="649223">
              <a:defRPr sz="2100" u="sng">
                <a:solidFill>
                  <a:srgbClr val="FF0000"/>
                </a:solidFill>
                <a:latin typeface="+mj-lt"/>
                <a:ea typeface="+mj-ea"/>
                <a:cs typeface="+mj-cs"/>
                <a:sym typeface="Calibri"/>
              </a:defRPr>
            </a:pPr>
            <a:r>
              <a:t>End Of Year Performance Review</a:t>
            </a:r>
            <a:br/>
            <a:r>
              <a:rPr sz="1200" u="none">
                <a:solidFill>
                  <a:srgbClr val="000000"/>
                </a:solidFill>
              </a:rPr>
              <a:t> At the end of each year, each TD certified student in grades 2-5 will </a:t>
            </a:r>
            <a:br>
              <a:rPr sz="1200" u="none">
                <a:solidFill>
                  <a:srgbClr val="000000"/>
                </a:solidFill>
              </a:rPr>
            </a:br>
            <a:r>
              <a:rPr sz="1200" u="none">
                <a:solidFill>
                  <a:srgbClr val="000000"/>
                </a:solidFill>
              </a:rPr>
              <a:t>receive a TD student performance review rating in addition to their regular report card. Please note: these ratings </a:t>
            </a:r>
            <a:r>
              <a:rPr sz="1200">
                <a:solidFill>
                  <a:srgbClr val="000000"/>
                </a:solidFill>
              </a:rPr>
              <a:t>DO NOT </a:t>
            </a:r>
            <a:r>
              <a:rPr sz="1200" u="none">
                <a:solidFill>
                  <a:srgbClr val="000000"/>
                </a:solidFill>
              </a:rPr>
              <a:t>affect the report card grades or class placement.</a:t>
            </a:r>
            <a:br>
              <a:rPr sz="1200" u="none">
                <a:solidFill>
                  <a:srgbClr val="000000"/>
                </a:solidFill>
              </a:rPr>
            </a:br>
            <a:endParaRPr sz="1200" u="none">
              <a:solidFill>
                <a:srgbClr val="000000"/>
              </a:solidFill>
            </a:endParaRPr>
          </a:p>
        </p:txBody>
      </p:sp>
      <p:pic>
        <p:nvPicPr>
          <p:cNvPr id="303" name="Screen Shot 2017-10-08 at 8.31.11 PM.png" descr="Screen Shot 2017-10-08 at 8.31.11 PM.png"/>
          <p:cNvPicPr>
            <a:picLocks noChangeAspect="1"/>
          </p:cNvPicPr>
          <p:nvPr/>
        </p:nvPicPr>
        <p:blipFill>
          <a:blip r:embed="rId2"/>
          <a:srcRect t="949" b="746"/>
          <a:stretch>
            <a:fillRect/>
          </a:stretch>
        </p:blipFill>
        <p:spPr>
          <a:xfrm>
            <a:off x="290929" y="1900236"/>
            <a:ext cx="8336480" cy="4652964"/>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Lastly...."/>
          <p:cNvSpPr txBox="1">
            <a:spLocks noGrp="1"/>
          </p:cNvSpPr>
          <p:nvPr>
            <p:ph type="title" idx="4294967295"/>
          </p:nvPr>
        </p:nvSpPr>
        <p:spPr>
          <a:prstGeom prst="rect">
            <a:avLst/>
          </a:prstGeom>
        </p:spPr>
        <p:txBody>
          <a:bodyPr/>
          <a:lstStyle/>
          <a:p>
            <a:r>
              <a:t>Lastly....</a:t>
            </a:r>
          </a:p>
        </p:txBody>
      </p:sp>
      <p:sp>
        <p:nvSpPr>
          <p:cNvPr id="306" name="“I hear and I forget.  I see and I remember.  I do and I understand.”…"/>
          <p:cNvSpPr txBox="1">
            <a:spLocks noGrp="1"/>
          </p:cNvSpPr>
          <p:nvPr>
            <p:ph type="body" idx="4294967295"/>
          </p:nvPr>
        </p:nvSpPr>
        <p:spPr>
          <a:xfrm>
            <a:off x="498475" y="1981200"/>
            <a:ext cx="8493125" cy="4144963"/>
          </a:xfrm>
          <a:prstGeom prst="rect">
            <a:avLst/>
          </a:prstGeom>
        </p:spPr>
        <p:txBody>
          <a:bodyPr/>
          <a:lstStyle/>
          <a:p>
            <a:pPr marL="0" indent="0">
              <a:buSzTx/>
              <a:buNone/>
              <a:defRPr sz="3500"/>
            </a:pPr>
            <a:r>
              <a:t>“I hear and I forget.  I see and I remember.  I do and I understand.”</a:t>
            </a:r>
          </a:p>
          <a:p>
            <a:pPr marL="0" indent="0">
              <a:buSzTx/>
              <a:buNone/>
              <a:defRPr sz="3500"/>
            </a:pPr>
            <a:endParaRPr/>
          </a:p>
          <a:p>
            <a:pPr marL="0" indent="0">
              <a:buSzTx/>
              <a:buNone/>
              <a:defRPr sz="3500"/>
            </a:pPr>
            <a:r>
              <a:t>~Confucius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What questions do you have for me?"/>
          <p:cNvSpPr txBox="1">
            <a:spLocks noGrp="1"/>
          </p:cNvSpPr>
          <p:nvPr>
            <p:ph type="title" idx="4294967295"/>
          </p:nvPr>
        </p:nvSpPr>
        <p:spPr>
          <a:prstGeom prst="rect">
            <a:avLst/>
          </a:prstGeom>
        </p:spPr>
        <p:txBody>
          <a:bodyPr/>
          <a:lstStyle>
            <a:lvl1pPr algn="ctr" defTabSz="832103">
              <a:defRPr sz="3200" b="1">
                <a:solidFill>
                  <a:srgbClr val="FF3399"/>
                </a:solidFill>
                <a:latin typeface="Comic Sans MS"/>
                <a:ea typeface="Comic Sans MS"/>
                <a:cs typeface="Comic Sans MS"/>
                <a:sym typeface="Comic Sans MS"/>
              </a:defRPr>
            </a:lvl1pPr>
          </a:lstStyle>
          <a:p>
            <a:r>
              <a:t>What questions do you have for me? </a:t>
            </a:r>
          </a:p>
        </p:txBody>
      </p:sp>
      <p:sp>
        <p:nvSpPr>
          <p:cNvPr id="309" name="Please don’t hesitate to contact me with questions or concerns related to your child.…"/>
          <p:cNvSpPr txBox="1">
            <a:spLocks noGrp="1"/>
          </p:cNvSpPr>
          <p:nvPr>
            <p:ph type="body" idx="4294967295"/>
          </p:nvPr>
        </p:nvSpPr>
        <p:spPr>
          <a:xfrm>
            <a:off x="228600" y="1981200"/>
            <a:ext cx="8686800" cy="4800600"/>
          </a:xfrm>
          <a:prstGeom prst="rect">
            <a:avLst/>
          </a:prstGeom>
        </p:spPr>
        <p:txBody>
          <a:bodyPr/>
          <a:lstStyle/>
          <a:p>
            <a:pPr>
              <a:defRPr sz="3600" b="1">
                <a:solidFill>
                  <a:srgbClr val="6F2B65"/>
                </a:solidFill>
                <a:latin typeface="Minya Nouvelle"/>
                <a:ea typeface="Minya Nouvelle"/>
                <a:cs typeface="Minya Nouvelle"/>
                <a:sym typeface="Minya Nouvelle"/>
              </a:defRPr>
            </a:pPr>
            <a:r>
              <a:rPr dirty="0"/>
              <a:t>Please don’t hesitate to contact me with questions or concerns related to your child.</a:t>
            </a:r>
          </a:p>
          <a:p>
            <a:pPr>
              <a:defRPr>
                <a:latin typeface="+mj-lt"/>
                <a:ea typeface="+mj-ea"/>
                <a:cs typeface="+mj-cs"/>
                <a:sym typeface="Calibri"/>
              </a:defRPr>
            </a:pPr>
            <a:endParaRPr/>
          </a:p>
          <a:p>
            <a:pPr algn="ctr">
              <a:buSzTx/>
              <a:buNone/>
              <a:defRPr sz="2800">
                <a:latin typeface="Tahoma"/>
                <a:ea typeface="Tahoma"/>
                <a:cs typeface="Tahoma"/>
                <a:sym typeface="Tahoma"/>
              </a:defRPr>
            </a:pPr>
            <a:endParaRPr/>
          </a:p>
          <a:p>
            <a:pPr algn="ctr">
              <a:buSzTx/>
              <a:buNone/>
              <a:defRPr sz="2800" u="sng">
                <a:solidFill>
                  <a:srgbClr val="BC5FBC"/>
                </a:solidFill>
                <a:uFill>
                  <a:solidFill>
                    <a:srgbClr val="BC5FBC"/>
                  </a:solidFill>
                </a:uFill>
                <a:latin typeface="Tahoma"/>
                <a:ea typeface="Tahoma"/>
                <a:cs typeface="Tahoma"/>
                <a:sym typeface="Tahoma"/>
              </a:defRPr>
            </a:pPr>
            <a:r>
              <a:rPr dirty="0">
                <a:solidFill>
                  <a:srgbClr val="0000FF"/>
                </a:solidFill>
                <a:uFill>
                  <a:solidFill>
                    <a:srgbClr val="0000FF"/>
                  </a:solidFill>
                </a:uFill>
                <a:hlinkClick r:id="rId2"/>
              </a:rPr>
              <a:t>catherine.fenton@cms.k12.nc.us</a:t>
            </a:r>
            <a:r>
              <a:rPr u="none" dirty="0">
                <a:solidFill>
                  <a:srgbClr val="4D264D"/>
                </a:solidFill>
                <a:uFillTx/>
              </a:rPr>
              <a:t>    </a:t>
            </a:r>
            <a:endParaRPr dirty="0">
              <a:solidFill>
                <a:srgbClr val="4D264D"/>
              </a:solidFill>
            </a:endParaRPr>
          </a:p>
          <a:p>
            <a:pPr algn="ctr">
              <a:buSzTx/>
              <a:buNone/>
              <a:defRPr sz="2800" u="sng">
                <a:solidFill>
                  <a:srgbClr val="BC5FBC"/>
                </a:solidFill>
                <a:uFill>
                  <a:solidFill>
                    <a:srgbClr val="BC5FBC"/>
                  </a:solidFill>
                </a:uFill>
                <a:latin typeface="Tahoma"/>
                <a:ea typeface="Tahoma"/>
                <a:cs typeface="Tahoma"/>
                <a:sym typeface="Tahoma"/>
              </a:defRPr>
            </a:pPr>
            <a:r>
              <a:rPr dirty="0">
                <a:solidFill>
                  <a:srgbClr val="0000FF"/>
                </a:solidFill>
                <a:uFill>
                  <a:solidFill>
                    <a:srgbClr val="0000FF"/>
                  </a:solidFill>
                </a:uFill>
                <a:hlinkClick r:id="rId3"/>
              </a:rPr>
              <a:t>cfenton21.weebly.com</a:t>
            </a:r>
          </a:p>
        </p:txBody>
      </p:sp>
      <p:pic>
        <p:nvPicPr>
          <p:cNvPr id="310" name="C:\Users\Lisa\AppData\Local\Microsoft\Windows\Temporary Internet Files\Content.IE5\DM5JBUHF\MCj04414980000[1].png" descr="C:\Users\Lisa\AppData\Local\Microsoft\Windows\Temporary Internet Files\Content.IE5\DM5JBUHF\MCj04414980000[1].png"/>
          <p:cNvPicPr>
            <a:picLocks noChangeAspect="1"/>
          </p:cNvPicPr>
          <p:nvPr/>
        </p:nvPicPr>
        <p:blipFill>
          <a:blip r:embed="rId4"/>
          <a:stretch>
            <a:fillRect/>
          </a:stretch>
        </p:blipFill>
        <p:spPr>
          <a:xfrm>
            <a:off x="3657600" y="3077795"/>
            <a:ext cx="1499016" cy="149901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What is the mission of CMS’s  Elementary Talent Development  Program?"/>
          <p:cNvSpPr txBox="1">
            <a:spLocks noGrp="1"/>
          </p:cNvSpPr>
          <p:nvPr>
            <p:ph type="title" idx="4294967295"/>
          </p:nvPr>
        </p:nvSpPr>
        <p:spPr>
          <a:xfrm>
            <a:off x="457200" y="274637"/>
            <a:ext cx="8458200" cy="1143001"/>
          </a:xfrm>
          <a:prstGeom prst="rect">
            <a:avLst/>
          </a:prstGeom>
        </p:spPr>
        <p:txBody>
          <a:bodyPr/>
          <a:lstStyle/>
          <a:p>
            <a:pPr defTabSz="548640">
              <a:defRPr sz="1900" b="1">
                <a:solidFill>
                  <a:srgbClr val="FF0066"/>
                </a:solidFill>
                <a:latin typeface="Comic Sans MS"/>
                <a:ea typeface="Comic Sans MS"/>
                <a:cs typeface="Comic Sans MS"/>
                <a:sym typeface="Comic Sans MS"/>
              </a:defRPr>
            </a:pPr>
            <a:r>
              <a:t>What is the mission of CMS’s </a:t>
            </a:r>
            <a:br/>
            <a:r>
              <a:t>Elementary Talent Development </a:t>
            </a:r>
            <a:br/>
            <a:r>
              <a:t>Program?</a:t>
            </a:r>
          </a:p>
        </p:txBody>
      </p:sp>
      <p:sp>
        <p:nvSpPr>
          <p:cNvPr id="255" name="To provide appropriate academically and…"/>
          <p:cNvSpPr txBox="1">
            <a:spLocks noGrp="1"/>
          </p:cNvSpPr>
          <p:nvPr>
            <p:ph type="body" idx="4294967295"/>
          </p:nvPr>
        </p:nvSpPr>
        <p:spPr>
          <a:xfrm>
            <a:off x="304800" y="2286000"/>
            <a:ext cx="8458200" cy="3276600"/>
          </a:xfrm>
          <a:prstGeom prst="rect">
            <a:avLst/>
          </a:prstGeom>
        </p:spPr>
        <p:txBody>
          <a:bodyPr/>
          <a:lstStyle/>
          <a:p>
            <a:pPr algn="ctr">
              <a:buSzTx/>
              <a:buNone/>
              <a:defRPr sz="2500" b="1">
                <a:solidFill>
                  <a:srgbClr val="772399"/>
                </a:solidFill>
                <a:latin typeface="Comic Sans MS"/>
                <a:ea typeface="Comic Sans MS"/>
                <a:cs typeface="Comic Sans MS"/>
                <a:sym typeface="Comic Sans MS"/>
              </a:defRPr>
            </a:pPr>
            <a:r>
              <a:t>To provide appropriate academically and </a:t>
            </a:r>
          </a:p>
          <a:p>
            <a:pPr algn="ctr">
              <a:buSzTx/>
              <a:buNone/>
              <a:defRPr sz="2500" b="1">
                <a:solidFill>
                  <a:srgbClr val="772399"/>
                </a:solidFill>
                <a:latin typeface="Comic Sans MS"/>
                <a:ea typeface="Comic Sans MS"/>
                <a:cs typeface="Comic Sans MS"/>
                <a:sym typeface="Comic Sans MS"/>
              </a:defRPr>
            </a:pPr>
            <a:r>
              <a:t>socially/emotionally intellectual opportunities that</a:t>
            </a:r>
          </a:p>
          <a:p>
            <a:pPr algn="ctr">
              <a:buSzTx/>
              <a:buNone/>
              <a:defRPr sz="2500" b="1">
                <a:solidFill>
                  <a:srgbClr val="772399"/>
                </a:solidFill>
                <a:latin typeface="Comic Sans MS"/>
                <a:ea typeface="Comic Sans MS"/>
                <a:cs typeface="Comic Sans MS"/>
                <a:sym typeface="Comic Sans MS"/>
              </a:defRPr>
            </a:pPr>
            <a:r>
              <a:t>help gifted &amp; high ability learners realize their </a:t>
            </a:r>
          </a:p>
          <a:p>
            <a:pPr algn="ctr">
              <a:buSzTx/>
              <a:buNone/>
              <a:defRPr sz="2500" b="1">
                <a:solidFill>
                  <a:srgbClr val="772399"/>
                </a:solidFill>
                <a:latin typeface="Comic Sans MS"/>
                <a:ea typeface="Comic Sans MS"/>
                <a:cs typeface="Comic Sans MS"/>
                <a:sym typeface="Comic Sans MS"/>
              </a:defRPr>
            </a:pPr>
            <a:r>
              <a:t>potential and connect them with their complex world.</a:t>
            </a:r>
          </a:p>
        </p:txBody>
      </p:sp>
      <p:sp>
        <p:nvSpPr>
          <p:cNvPr id="256" name="Shape"/>
          <p:cNvSpPr/>
          <p:nvPr/>
        </p:nvSpPr>
        <p:spPr>
          <a:xfrm rot="20884153">
            <a:off x="396874" y="5426075"/>
            <a:ext cx="990601" cy="990598"/>
          </a:xfrm>
          <a:custGeom>
            <a:avLst/>
            <a:gdLst/>
            <a:ahLst/>
            <a:cxnLst>
              <a:cxn ang="0">
                <a:pos x="wd2" y="hd2"/>
              </a:cxn>
              <a:cxn ang="5400000">
                <a:pos x="wd2" y="hd2"/>
              </a:cxn>
              <a:cxn ang="10800000">
                <a:pos x="wd2" y="hd2"/>
              </a:cxn>
              <a:cxn ang="16200000">
                <a:pos x="wd2" y="hd2"/>
              </a:cxn>
            </a:cxnLst>
            <a:rect l="0" t="0" r="r" b="b"/>
            <a:pathLst>
              <a:path w="21600" h="21600"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lnTo>
                  <a:pt x="0" y="8250"/>
                </a:lnTo>
                <a:close/>
              </a:path>
            </a:pathLst>
          </a:custGeom>
          <a:solidFill>
            <a:srgbClr val="FF0066"/>
          </a:solidFill>
          <a:ln w="25400">
            <a:solidFill>
              <a:srgbClr val="492349"/>
            </a:solidFill>
          </a:ln>
        </p:spPr>
        <p:txBody>
          <a:bodyPr lIns="45718" tIns="45718" rIns="45718" bIns="45718" anchor="ctr"/>
          <a:lstStyle/>
          <a:p>
            <a:pPr>
              <a:defRPr>
                <a:latin typeface="Arial"/>
                <a:ea typeface="Arial"/>
                <a:cs typeface="Arial"/>
                <a:sym typeface="Arial"/>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Our Meeting Goals"/>
          <p:cNvSpPr txBox="1">
            <a:spLocks noGrp="1"/>
          </p:cNvSpPr>
          <p:nvPr>
            <p:ph type="title" idx="4294967295"/>
          </p:nvPr>
        </p:nvSpPr>
        <p:spPr>
          <a:prstGeom prst="rect">
            <a:avLst/>
          </a:prstGeom>
        </p:spPr>
        <p:txBody>
          <a:bodyPr/>
          <a:lstStyle>
            <a:lvl1pPr>
              <a:defRPr b="1">
                <a:solidFill>
                  <a:srgbClr val="FF00FF"/>
                </a:solidFill>
                <a:latin typeface="+mj-lt"/>
                <a:ea typeface="+mj-ea"/>
                <a:cs typeface="+mj-cs"/>
                <a:sym typeface="Calibri"/>
              </a:defRPr>
            </a:lvl1pPr>
          </a:lstStyle>
          <a:p>
            <a:r>
              <a:t>Our Meeting Goals</a:t>
            </a:r>
          </a:p>
        </p:txBody>
      </p:sp>
      <p:pic>
        <p:nvPicPr>
          <p:cNvPr id="259" name="image.png" descr="image.png"/>
          <p:cNvPicPr>
            <a:picLocks noChangeAspect="1"/>
          </p:cNvPicPr>
          <p:nvPr/>
        </p:nvPicPr>
        <p:blipFill>
          <a:blip r:embed="rId2"/>
          <a:srcRect t="8901" b="8901"/>
          <a:stretch>
            <a:fillRect/>
          </a:stretch>
        </p:blipFill>
        <p:spPr>
          <a:xfrm>
            <a:off x="533400" y="1752600"/>
            <a:ext cx="1676400" cy="1143001"/>
          </a:xfrm>
          <a:prstGeom prst="rect">
            <a:avLst/>
          </a:prstGeom>
          <a:ln w="12700">
            <a:miter lim="400000"/>
          </a:ln>
        </p:spPr>
      </p:pic>
      <p:pic>
        <p:nvPicPr>
          <p:cNvPr id="260" name="image.png" descr="image.png"/>
          <p:cNvPicPr>
            <a:picLocks noChangeAspect="1"/>
          </p:cNvPicPr>
          <p:nvPr/>
        </p:nvPicPr>
        <p:blipFill>
          <a:blip r:embed="rId2"/>
          <a:srcRect t="8901" b="8901"/>
          <a:stretch>
            <a:fillRect/>
          </a:stretch>
        </p:blipFill>
        <p:spPr>
          <a:xfrm>
            <a:off x="533400" y="3352800"/>
            <a:ext cx="1676400" cy="1143001"/>
          </a:xfrm>
          <a:prstGeom prst="rect">
            <a:avLst/>
          </a:prstGeom>
          <a:ln w="12700">
            <a:miter lim="400000"/>
          </a:ln>
        </p:spPr>
      </p:pic>
      <p:pic>
        <p:nvPicPr>
          <p:cNvPr id="261" name="image.png" descr="image.png"/>
          <p:cNvPicPr>
            <a:picLocks noChangeAspect="1"/>
          </p:cNvPicPr>
          <p:nvPr/>
        </p:nvPicPr>
        <p:blipFill>
          <a:blip r:embed="rId2"/>
          <a:srcRect t="8901" b="8901"/>
          <a:stretch>
            <a:fillRect/>
          </a:stretch>
        </p:blipFill>
        <p:spPr>
          <a:xfrm>
            <a:off x="533400" y="4953000"/>
            <a:ext cx="1676400" cy="1143001"/>
          </a:xfrm>
          <a:prstGeom prst="rect">
            <a:avLst/>
          </a:prstGeom>
          <a:ln w="12700">
            <a:miter lim="400000"/>
          </a:ln>
        </p:spPr>
      </p:pic>
      <p:sp>
        <p:nvSpPr>
          <p:cNvPr id="262" name="Explore how the needs of gifted and high-ability learners are met through the Catalyst Model.…"/>
          <p:cNvSpPr txBox="1"/>
          <p:nvPr/>
        </p:nvSpPr>
        <p:spPr>
          <a:xfrm>
            <a:off x="3017518" y="1752600"/>
            <a:ext cx="5471164" cy="61366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2400">
                <a:latin typeface="Rockwell"/>
                <a:ea typeface="Rockwell"/>
                <a:cs typeface="Rockwell"/>
                <a:sym typeface="Rockwell"/>
              </a:defRPr>
            </a:pPr>
            <a:r>
              <a:t>Explore how the needs of gifted and high-ability learners are met through the Catalyst Model.</a:t>
            </a:r>
          </a:p>
          <a:p>
            <a:pPr>
              <a:defRPr sz="2400">
                <a:latin typeface="Rockwell"/>
                <a:ea typeface="Rockwell"/>
                <a:cs typeface="Rockwell"/>
                <a:sym typeface="Rockwell"/>
              </a:defRPr>
            </a:pPr>
            <a:endParaRPr/>
          </a:p>
          <a:p>
            <a:pPr>
              <a:defRPr sz="2400">
                <a:latin typeface="Rockwell"/>
                <a:ea typeface="Rockwell"/>
                <a:cs typeface="Rockwell"/>
                <a:sym typeface="Rockwell"/>
              </a:defRPr>
            </a:pPr>
            <a:r>
              <a:t>Experience snapshots of gifted curriculum and resources and how we are integrating them into instruction at Highland Creek </a:t>
            </a:r>
          </a:p>
          <a:p>
            <a:pPr>
              <a:defRPr sz="2400">
                <a:latin typeface="Rockwell"/>
                <a:ea typeface="Rockwell"/>
                <a:cs typeface="Rockwell"/>
                <a:sym typeface="Rockwell"/>
              </a:defRPr>
            </a:pPr>
            <a:endParaRPr/>
          </a:p>
          <a:p>
            <a:pPr>
              <a:defRPr sz="2400">
                <a:latin typeface="Rockwell"/>
                <a:ea typeface="Rockwell"/>
                <a:cs typeface="Rockwell"/>
                <a:sym typeface="Rockwell"/>
              </a:defRPr>
            </a:pPr>
            <a:r>
              <a:t>Review the Differentiated Education Plan/End of Year Review for 2nd-5th graders.</a:t>
            </a:r>
          </a:p>
          <a:p>
            <a:pPr>
              <a:defRPr sz="2400">
                <a:latin typeface="Rockwell"/>
                <a:ea typeface="Rockwell"/>
                <a:cs typeface="Rockwell"/>
                <a:sym typeface="Rockwell"/>
              </a:defRPr>
            </a:pPr>
            <a:endParaRPr/>
          </a:p>
          <a:p>
            <a:pPr>
              <a:defRPr sz="2400">
                <a:latin typeface="Rockwell"/>
                <a:ea typeface="Rockwell"/>
                <a:cs typeface="Rockwell"/>
                <a:sym typeface="Rockwell"/>
              </a:defRPr>
            </a:pPr>
            <a:endParaRPr/>
          </a:p>
          <a:p>
            <a:pPr>
              <a:defRPr sz="2400">
                <a:latin typeface="Rockwell"/>
                <a:ea typeface="Rockwell"/>
                <a:cs typeface="Rockwell"/>
                <a:sym typeface="Rockwell"/>
              </a:defRPr>
            </a:pPr>
            <a:endParaRPr/>
          </a:p>
          <a:p>
            <a:pPr>
              <a:defRPr sz="2400">
                <a:latin typeface="Rockwell"/>
                <a:ea typeface="Rockwell"/>
                <a:cs typeface="Rockwell"/>
                <a:sym typeface="Rockwell"/>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D Catalyst Teacher Responsibilities"/>
          <p:cNvSpPr txBox="1">
            <a:spLocks noGrp="1"/>
          </p:cNvSpPr>
          <p:nvPr>
            <p:ph type="title" idx="4294967295"/>
          </p:nvPr>
        </p:nvSpPr>
        <p:spPr>
          <a:xfrm>
            <a:off x="439737" y="457200"/>
            <a:ext cx="7673976" cy="1116013"/>
          </a:xfrm>
          <a:prstGeom prst="rect">
            <a:avLst/>
          </a:prstGeom>
        </p:spPr>
        <p:txBody>
          <a:bodyPr/>
          <a:lstStyle>
            <a:lvl1pPr>
              <a:defRPr sz="3500">
                <a:solidFill>
                  <a:srgbClr val="FF3399"/>
                </a:solidFill>
              </a:defRPr>
            </a:lvl1pPr>
          </a:lstStyle>
          <a:p>
            <a:r>
              <a:t>TD Catalyst Teacher Responsibilities</a:t>
            </a:r>
          </a:p>
        </p:txBody>
      </p:sp>
      <p:sp>
        <p:nvSpPr>
          <p:cNvPr id="265" name="Provides professional development for staff on instructional best practices in gifted education…"/>
          <p:cNvSpPr txBox="1">
            <a:spLocks noGrp="1"/>
          </p:cNvSpPr>
          <p:nvPr>
            <p:ph type="body" idx="4294967295"/>
          </p:nvPr>
        </p:nvSpPr>
        <p:spPr>
          <a:prstGeom prst="rect">
            <a:avLst/>
          </a:prstGeom>
        </p:spPr>
        <p:txBody>
          <a:bodyPr/>
          <a:lstStyle/>
          <a:p>
            <a:pPr>
              <a:defRPr sz="2200"/>
            </a:pPr>
            <a:r>
              <a:t>Provides professional development for staff on instructional best practices in gifted education</a:t>
            </a:r>
          </a:p>
          <a:p>
            <a:pPr>
              <a:defRPr sz="2200"/>
            </a:pPr>
            <a:r>
              <a:t>Models best teaching practices</a:t>
            </a:r>
          </a:p>
          <a:p>
            <a:pPr>
              <a:defRPr sz="2200"/>
            </a:pPr>
            <a:r>
              <a:t>Utilizes collaboration and consultation skills to implement TD Catalyst Model</a:t>
            </a:r>
          </a:p>
          <a:p>
            <a:pPr>
              <a:defRPr sz="2200"/>
            </a:pPr>
            <a:r>
              <a:t>Provides assignments, activities, contracts, and other learning opportunities to assist teachers in differentiation curriculum.</a:t>
            </a:r>
          </a:p>
        </p:txBody>
      </p:sp>
      <p:pic>
        <p:nvPicPr>
          <p:cNvPr id="266" name="responsibility-clipart-accountable-team-lifting-words-taking-responsibility-d-lifted-people-workers-who-take-business-company-42965310.jpg" descr="responsibility-clipart-accountable-team-lifting-words-taking-responsibility-d-lifted-people-workers-who-take-business-company-42965310.jpg"/>
          <p:cNvPicPr>
            <a:picLocks noChangeAspect="1"/>
          </p:cNvPicPr>
          <p:nvPr/>
        </p:nvPicPr>
        <p:blipFill>
          <a:blip r:embed="rId2"/>
          <a:stretch>
            <a:fillRect/>
          </a:stretch>
        </p:blipFill>
        <p:spPr>
          <a:xfrm>
            <a:off x="7061200" y="4953000"/>
            <a:ext cx="1938339" cy="1884364"/>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So, how does the Catalyst Model Work?"/>
          <p:cNvSpPr txBox="1">
            <a:spLocks noGrp="1"/>
          </p:cNvSpPr>
          <p:nvPr>
            <p:ph type="title" idx="4294967295"/>
          </p:nvPr>
        </p:nvSpPr>
        <p:spPr>
          <a:xfrm>
            <a:off x="304800" y="762000"/>
            <a:ext cx="7772400" cy="838200"/>
          </a:xfrm>
          <a:prstGeom prst="rect">
            <a:avLst/>
          </a:prstGeom>
        </p:spPr>
        <p:txBody>
          <a:bodyPr/>
          <a:lstStyle>
            <a:lvl1pPr>
              <a:defRPr sz="3000" b="1">
                <a:solidFill>
                  <a:srgbClr val="FF0066"/>
                </a:solidFill>
                <a:latin typeface="Comic Sans MS"/>
                <a:ea typeface="Comic Sans MS"/>
                <a:cs typeface="Comic Sans MS"/>
                <a:sym typeface="Comic Sans MS"/>
              </a:defRPr>
            </a:lvl1pPr>
          </a:lstStyle>
          <a:p>
            <a:r>
              <a:t>So, how does the Catalyst Model Work?</a:t>
            </a:r>
          </a:p>
        </p:txBody>
      </p:sp>
      <p:sp>
        <p:nvSpPr>
          <p:cNvPr id="269" name="The classroom teacher and Talent Development teacher share responsibility for the education of gifted students.…"/>
          <p:cNvSpPr txBox="1">
            <a:spLocks noGrp="1"/>
          </p:cNvSpPr>
          <p:nvPr>
            <p:ph type="body" idx="4294967295"/>
          </p:nvPr>
        </p:nvSpPr>
        <p:spPr>
          <a:xfrm>
            <a:off x="201612" y="1905000"/>
            <a:ext cx="8534401" cy="3886200"/>
          </a:xfrm>
          <a:prstGeom prst="rect">
            <a:avLst/>
          </a:prstGeom>
        </p:spPr>
        <p:txBody>
          <a:bodyPr/>
          <a:lstStyle/>
          <a:p>
            <a:r>
              <a:t>The classroom teacher and Talent Development teacher </a:t>
            </a:r>
            <a:r>
              <a:rPr i="1" u="sng">
                <a:solidFill>
                  <a:srgbClr val="FF0000"/>
                </a:solidFill>
                <a:latin typeface="Rockwell Bold"/>
                <a:ea typeface="Rockwell Bold"/>
                <a:cs typeface="Rockwell Bold"/>
                <a:sym typeface="Rockwell Bold"/>
              </a:rPr>
              <a:t>share responsibility</a:t>
            </a:r>
            <a:r>
              <a:t> for the education of gifted students.</a:t>
            </a:r>
          </a:p>
          <a:p>
            <a:r>
              <a:t>The TD teacher provides lessons and activities for teachers to use in the heterogeneous classroom AND/OR teachings students directly.</a:t>
            </a:r>
          </a:p>
          <a:p>
            <a:r>
              <a:t>The TD teacher provides enrichment and acceleration for students who have </a:t>
            </a:r>
            <a:r>
              <a:rPr>
                <a:solidFill>
                  <a:srgbClr val="FF0000"/>
                </a:solidFill>
              </a:rPr>
              <a:t>shown</a:t>
            </a:r>
            <a:r>
              <a:t> </a:t>
            </a:r>
            <a:r>
              <a:rPr>
                <a:solidFill>
                  <a:srgbClr val="FF0000"/>
                </a:solidFill>
                <a:latin typeface="Rockwell Bold"/>
                <a:ea typeface="Rockwell Bold"/>
                <a:cs typeface="Rockwell Bold"/>
                <a:sym typeface="Rockwell Bold"/>
              </a:rPr>
              <a:t>mastery</a:t>
            </a:r>
            <a:r>
              <a:t> </a:t>
            </a:r>
            <a:r>
              <a:rPr>
                <a:solidFill>
                  <a:srgbClr val="FF0000"/>
                </a:solidFill>
              </a:rPr>
              <a:t>of objectives </a:t>
            </a:r>
            <a:r>
              <a:t>being taught in the regular classroom through direct or indirect instruction.</a:t>
            </a:r>
          </a:p>
        </p:txBody>
      </p:sp>
      <p:pic>
        <p:nvPicPr>
          <p:cNvPr id="270" name="C:\Users\Lisa\AppData\Local\Microsoft\Windows\Temporary Internet Files\Content.IE5\4VHYF7WV\MCj04413970000[1].png" descr="C:\Users\Lisa\AppData\Local\Microsoft\Windows\Temporary Internet Files\Content.IE5\4VHYF7WV\MCj04413970000[1].png"/>
          <p:cNvPicPr>
            <a:picLocks noChangeAspect="1"/>
          </p:cNvPicPr>
          <p:nvPr/>
        </p:nvPicPr>
        <p:blipFill>
          <a:blip r:embed="rId2"/>
          <a:stretch>
            <a:fillRect/>
          </a:stretch>
        </p:blipFill>
        <p:spPr>
          <a:xfrm rot="1336362">
            <a:off x="7086600" y="4838700"/>
            <a:ext cx="1981200" cy="1905000"/>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What are Direct Services?"/>
          <p:cNvSpPr txBox="1">
            <a:spLocks noGrp="1"/>
          </p:cNvSpPr>
          <p:nvPr>
            <p:ph type="body" sz="quarter" idx="4294967295"/>
          </p:nvPr>
        </p:nvSpPr>
        <p:spPr>
          <a:xfrm>
            <a:off x="533400" y="685800"/>
            <a:ext cx="7848600" cy="914400"/>
          </a:xfrm>
          <a:prstGeom prst="rect">
            <a:avLst/>
          </a:prstGeom>
        </p:spPr>
        <p:txBody>
          <a:bodyPr/>
          <a:lstStyle>
            <a:lvl1pPr marL="0" indent="0" algn="ctr">
              <a:buSzTx/>
              <a:buNone/>
              <a:defRPr sz="3600" b="1">
                <a:solidFill>
                  <a:srgbClr val="FF3399"/>
                </a:solidFill>
                <a:latin typeface="Comic Sans MS"/>
                <a:ea typeface="Comic Sans MS"/>
                <a:cs typeface="Comic Sans MS"/>
                <a:sym typeface="Comic Sans MS"/>
              </a:defRPr>
            </a:lvl1pPr>
          </a:lstStyle>
          <a:p>
            <a:r>
              <a:t>What are Direct Services?</a:t>
            </a:r>
          </a:p>
        </p:txBody>
      </p:sp>
      <p:sp>
        <p:nvSpPr>
          <p:cNvPr id="273" name="Shape"/>
          <p:cNvSpPr/>
          <p:nvPr/>
        </p:nvSpPr>
        <p:spPr>
          <a:xfrm rot="20884153">
            <a:off x="7788275" y="5740400"/>
            <a:ext cx="990600" cy="990598"/>
          </a:xfrm>
          <a:custGeom>
            <a:avLst/>
            <a:gdLst/>
            <a:ahLst/>
            <a:cxnLst>
              <a:cxn ang="0">
                <a:pos x="wd2" y="hd2"/>
              </a:cxn>
              <a:cxn ang="5400000">
                <a:pos x="wd2" y="hd2"/>
              </a:cxn>
              <a:cxn ang="10800000">
                <a:pos x="wd2" y="hd2"/>
              </a:cxn>
              <a:cxn ang="16200000">
                <a:pos x="wd2" y="hd2"/>
              </a:cxn>
            </a:cxnLst>
            <a:rect l="0" t="0" r="r" b="b"/>
            <a:pathLst>
              <a:path w="21600" h="21600"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lnTo>
                  <a:pt x="0" y="8250"/>
                </a:lnTo>
                <a:close/>
              </a:path>
            </a:pathLst>
          </a:custGeom>
          <a:solidFill>
            <a:srgbClr val="00FFFF"/>
          </a:solidFill>
          <a:ln w="25400">
            <a:solidFill>
              <a:srgbClr val="492349"/>
            </a:solidFill>
          </a:ln>
        </p:spPr>
        <p:txBody>
          <a:bodyPr lIns="45718" tIns="45718" rIns="45718" bIns="45718" anchor="ctr"/>
          <a:lstStyle/>
          <a:p>
            <a:pPr>
              <a:defRPr>
                <a:latin typeface="Arial"/>
                <a:ea typeface="Arial"/>
                <a:cs typeface="Arial"/>
                <a:sym typeface="Arial"/>
              </a:defRPr>
            </a:pPr>
            <a:endParaRPr/>
          </a:p>
        </p:txBody>
      </p:sp>
      <p:sp>
        <p:nvSpPr>
          <p:cNvPr id="274" name="Direct services, or “face time”, are lessons that are created and taught by the TD teacher…"/>
          <p:cNvSpPr txBox="1"/>
          <p:nvPr/>
        </p:nvSpPr>
        <p:spPr>
          <a:xfrm>
            <a:off x="731518" y="1828800"/>
            <a:ext cx="7757164" cy="3901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228600" indent="-228600">
              <a:spcBef>
                <a:spcPts val="2000"/>
              </a:spcBef>
              <a:buClr>
                <a:schemeClr val="accent1"/>
              </a:buClr>
              <a:buSzPct val="75000"/>
              <a:buChar char="■"/>
              <a:defRPr sz="3000">
                <a:solidFill>
                  <a:srgbClr val="595959"/>
                </a:solidFill>
                <a:latin typeface="Rockwell"/>
                <a:ea typeface="Rockwell"/>
                <a:cs typeface="Rockwell"/>
                <a:sym typeface="Rockwell"/>
              </a:defRPr>
            </a:pPr>
            <a:r>
              <a:t>Direct services, or “face time”, are lessons that are created and taught by the TD teacher </a:t>
            </a:r>
          </a:p>
          <a:p>
            <a:pPr marL="228600" indent="-228600">
              <a:spcBef>
                <a:spcPts val="2000"/>
              </a:spcBef>
              <a:buClr>
                <a:schemeClr val="accent1"/>
              </a:buClr>
              <a:buSzPct val="75000"/>
              <a:buChar char="■"/>
              <a:defRPr sz="3000">
                <a:solidFill>
                  <a:srgbClr val="595959"/>
                </a:solidFill>
                <a:latin typeface="Rockwell"/>
                <a:ea typeface="Rockwell"/>
                <a:cs typeface="Rockwell"/>
                <a:sym typeface="Rockwell"/>
              </a:defRPr>
            </a:pPr>
            <a:r>
              <a:t>Direct services can be “pull out” (students pulled into TD/Catalyst classroom) or “push in” (students remain with classroom teacher when TD teacher comes in to co-teach with classroom teacher.</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What are Indirect Services?"/>
          <p:cNvSpPr txBox="1">
            <a:spLocks noGrp="1"/>
          </p:cNvSpPr>
          <p:nvPr>
            <p:ph type="title" idx="4294967295"/>
          </p:nvPr>
        </p:nvSpPr>
        <p:spPr>
          <a:prstGeom prst="rect">
            <a:avLst/>
          </a:prstGeom>
        </p:spPr>
        <p:txBody>
          <a:bodyPr/>
          <a:lstStyle/>
          <a:p>
            <a:pPr algn="ctr" defTabSz="731519">
              <a:defRPr sz="2800" b="1">
                <a:solidFill>
                  <a:srgbClr val="FF3399"/>
                </a:solidFill>
                <a:latin typeface="Comic Sans MS"/>
                <a:ea typeface="Comic Sans MS"/>
                <a:cs typeface="Comic Sans MS"/>
                <a:sym typeface="Comic Sans MS"/>
              </a:defRPr>
            </a:pPr>
            <a:r>
              <a:t>What are Indirect Services?</a:t>
            </a:r>
            <a:br/>
            <a:endParaRPr/>
          </a:p>
        </p:txBody>
      </p:sp>
      <p:sp>
        <p:nvSpPr>
          <p:cNvPr id="277" name="Indirect services are lessons and activities developed by the TD/Catalyst teacher and provided to the classroom teacher for him/her to use in his/her classroom.…"/>
          <p:cNvSpPr txBox="1">
            <a:spLocks noGrp="1"/>
          </p:cNvSpPr>
          <p:nvPr>
            <p:ph type="body" idx="4294967295"/>
          </p:nvPr>
        </p:nvSpPr>
        <p:spPr>
          <a:prstGeom prst="rect">
            <a:avLst/>
          </a:prstGeom>
        </p:spPr>
        <p:txBody>
          <a:bodyPr/>
          <a:lstStyle/>
          <a:p>
            <a:pPr>
              <a:defRPr sz="3000"/>
            </a:pPr>
            <a:r>
              <a:t>Indirect services are lessons and activities developed by the TD/Catalyst teacher and provided to the classroom teacher for him/her to use in his/her classroom.</a:t>
            </a:r>
          </a:p>
          <a:p>
            <a:pPr>
              <a:defRPr sz="3000"/>
            </a:pPr>
            <a:r>
              <a:t>Examples are: curriculum compacting, centers, independent contracts, projects, alternative classwork, lessons.</a:t>
            </a:r>
          </a:p>
        </p:txBody>
      </p:sp>
      <p:pic>
        <p:nvPicPr>
          <p:cNvPr id="278" name="images.png" descr="images.png"/>
          <p:cNvPicPr>
            <a:picLocks noChangeAspect="1"/>
          </p:cNvPicPr>
          <p:nvPr/>
        </p:nvPicPr>
        <p:blipFill>
          <a:blip r:embed="rId2"/>
          <a:stretch>
            <a:fillRect/>
          </a:stretch>
        </p:blipFill>
        <p:spPr>
          <a:xfrm>
            <a:off x="7458075" y="4800600"/>
            <a:ext cx="1425575" cy="1828800"/>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Why the need for direct and indirect services?"/>
          <p:cNvSpPr txBox="1">
            <a:spLocks noGrp="1"/>
          </p:cNvSpPr>
          <p:nvPr>
            <p:ph type="title" idx="4294967295"/>
          </p:nvPr>
        </p:nvSpPr>
        <p:spPr>
          <a:prstGeom prst="rect">
            <a:avLst/>
          </a:prstGeom>
        </p:spPr>
        <p:txBody>
          <a:bodyPr/>
          <a:lstStyle/>
          <a:p>
            <a:pPr algn="ctr">
              <a:defRPr>
                <a:solidFill>
                  <a:srgbClr val="FF3399"/>
                </a:solidFill>
                <a:latin typeface="Rockwell Bold"/>
                <a:ea typeface="Rockwell Bold"/>
                <a:cs typeface="Rockwell Bold"/>
                <a:sym typeface="Rockwell Bold"/>
              </a:defRPr>
            </a:pPr>
            <a:r>
              <a:t>Why the need for direct </a:t>
            </a:r>
            <a:r>
              <a:rPr u="sng"/>
              <a:t>and</a:t>
            </a:r>
            <a:r>
              <a:t> indirect services?</a:t>
            </a:r>
          </a:p>
        </p:txBody>
      </p:sp>
      <p:sp>
        <p:nvSpPr>
          <p:cNvPr id="281" name="Often there are too many students for one person to reach alone.  Differentiation is required in the regular classroom to provide all students with the education they need and deserve.…"/>
          <p:cNvSpPr txBox="1">
            <a:spLocks noGrp="1"/>
          </p:cNvSpPr>
          <p:nvPr>
            <p:ph type="body" idx="4294967295"/>
          </p:nvPr>
        </p:nvSpPr>
        <p:spPr>
          <a:prstGeom prst="rect">
            <a:avLst/>
          </a:prstGeom>
        </p:spPr>
        <p:txBody>
          <a:bodyPr/>
          <a:lstStyle/>
          <a:p>
            <a:pPr marL="226313" indent="-226313" defTabSz="905255">
              <a:spcBef>
                <a:spcPts val="1900"/>
              </a:spcBef>
              <a:defRPr sz="1900"/>
            </a:pPr>
            <a:r>
              <a:t>Often there are too many students for one person to reach alone.  </a:t>
            </a:r>
            <a:r>
              <a:rPr i="1">
                <a:latin typeface="Rockwell Bold"/>
                <a:ea typeface="Rockwell Bold"/>
                <a:cs typeface="Rockwell Bold"/>
                <a:sym typeface="Rockwell Bold"/>
              </a:rPr>
              <a:t>Differentiation</a:t>
            </a:r>
            <a:r>
              <a:t> is required in the regular classroom to provide all students with the education they need and deserve.</a:t>
            </a:r>
          </a:p>
          <a:p>
            <a:pPr marL="226313" indent="-226313" defTabSz="905255">
              <a:spcBef>
                <a:spcPts val="1900"/>
              </a:spcBef>
              <a:defRPr sz="1900"/>
            </a:pPr>
            <a:r>
              <a:t>Since the TD teacher cannot see all children, all day, every day, the classroom teacher requires activities and lessons from the TD teacher for those students while they are in the regular classroom.</a:t>
            </a:r>
          </a:p>
          <a:p>
            <a:pPr marL="226313" indent="-226313" defTabSz="905255">
              <a:spcBef>
                <a:spcPts val="1900"/>
              </a:spcBef>
              <a:defRPr sz="1900"/>
            </a:pPr>
            <a:r>
              <a:t>Without differentiation, everyone would move at the same pace, be evaluated in the same way, and complete the same activities – regardless of their prior knowledge or individual needs.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What is the Catalyst Model?"/>
          <p:cNvSpPr txBox="1">
            <a:spLocks noGrp="1"/>
          </p:cNvSpPr>
          <p:nvPr>
            <p:ph type="title" idx="4294967295"/>
          </p:nvPr>
        </p:nvSpPr>
        <p:spPr>
          <a:prstGeom prst="rect">
            <a:avLst/>
          </a:prstGeom>
        </p:spPr>
        <p:txBody>
          <a:bodyPr/>
          <a:lstStyle>
            <a:lvl1pPr>
              <a:defRPr sz="4000" b="1">
                <a:solidFill>
                  <a:srgbClr val="FFC000"/>
                </a:solidFill>
                <a:latin typeface="Comic Sans MS"/>
                <a:ea typeface="Comic Sans MS"/>
                <a:cs typeface="Comic Sans MS"/>
                <a:sym typeface="Comic Sans MS"/>
              </a:defRPr>
            </a:lvl1pPr>
          </a:lstStyle>
          <a:p>
            <a:r>
              <a:t>What is the Catalyst Model?</a:t>
            </a:r>
          </a:p>
        </p:txBody>
      </p:sp>
      <p:sp>
        <p:nvSpPr>
          <p:cNvPr id="284" name="Joint effort by TD Catalyst Teacher and Classroom Teacher(s)…"/>
          <p:cNvSpPr txBox="1">
            <a:spLocks noGrp="1"/>
          </p:cNvSpPr>
          <p:nvPr>
            <p:ph type="body" idx="4294967295"/>
          </p:nvPr>
        </p:nvSpPr>
        <p:spPr>
          <a:prstGeom prst="rect">
            <a:avLst/>
          </a:prstGeom>
        </p:spPr>
        <p:txBody>
          <a:bodyPr/>
          <a:lstStyle/>
          <a:p>
            <a:pPr marL="457200" indent="-393700">
              <a:lnSpc>
                <a:spcPct val="90000"/>
              </a:lnSpc>
              <a:spcBef>
                <a:spcPts val="0"/>
              </a:spcBef>
              <a:defRPr sz="2800">
                <a:latin typeface="+mj-lt"/>
                <a:ea typeface="+mj-ea"/>
                <a:cs typeface="+mj-cs"/>
                <a:sym typeface="Calibri"/>
              </a:defRPr>
            </a:pPr>
            <a:r>
              <a:t>Joint effort by TD Catalyst Teacher and Classroom Teacher(s)</a:t>
            </a:r>
          </a:p>
          <a:p>
            <a:pPr marL="457200" indent="-393700">
              <a:lnSpc>
                <a:spcPct val="90000"/>
              </a:lnSpc>
              <a:spcBef>
                <a:spcPts val="0"/>
              </a:spcBef>
              <a:defRPr sz="2800">
                <a:latin typeface="+mj-lt"/>
                <a:ea typeface="+mj-ea"/>
                <a:cs typeface="+mj-cs"/>
                <a:sym typeface="Calibri"/>
              </a:defRPr>
            </a:pPr>
            <a:r>
              <a:t>Allows classroom </a:t>
            </a:r>
            <a:r>
              <a:rPr b="1" u="sng"/>
              <a:t>and</a:t>
            </a:r>
            <a:r>
              <a:rPr b="1"/>
              <a:t> </a:t>
            </a:r>
            <a:r>
              <a:t>TD teacher to design &amp; implement frequent enriching &amp; differentiated educational experiences for gifted and high-ability students</a:t>
            </a:r>
          </a:p>
          <a:p>
            <a:pPr marL="457200" indent="-393700">
              <a:lnSpc>
                <a:spcPct val="90000"/>
              </a:lnSpc>
              <a:spcBef>
                <a:spcPts val="0"/>
              </a:spcBef>
              <a:defRPr sz="2800">
                <a:latin typeface="+mj-lt"/>
                <a:ea typeface="+mj-ea"/>
                <a:cs typeface="+mj-cs"/>
                <a:sym typeface="Calibri"/>
              </a:defRPr>
            </a:pPr>
            <a:r>
              <a:t>Includes: co-teaching, whole group mini-lessons, small group lessons, individual conferring </a:t>
            </a:r>
          </a:p>
          <a:p>
            <a:pPr marL="457200" indent="-393700">
              <a:lnSpc>
                <a:spcPct val="90000"/>
              </a:lnSpc>
              <a:spcBef>
                <a:spcPts val="0"/>
              </a:spcBef>
              <a:defRPr sz="2800">
                <a:latin typeface="+mj-lt"/>
                <a:ea typeface="+mj-ea"/>
                <a:cs typeface="+mj-cs"/>
                <a:sym typeface="Calibri"/>
              </a:defRPr>
            </a:pPr>
            <a:r>
              <a:t>Modeling of higher level strategies</a:t>
            </a:r>
          </a:p>
        </p:txBody>
      </p:sp>
      <p:pic>
        <p:nvPicPr>
          <p:cNvPr id="285" name="C:\Users\Lisa\AppData\Local\Microsoft\Windows\Temporary Internet Files\Content.IE5\4VHYF7WV\MCj04413970000[1].png" descr="C:\Users\Lisa\AppData\Local\Microsoft\Windows\Temporary Internet Files\Content.IE5\4VHYF7WV\MCj04413970000[1].png"/>
          <p:cNvPicPr>
            <a:picLocks noChangeAspect="1"/>
          </p:cNvPicPr>
          <p:nvPr/>
        </p:nvPicPr>
        <p:blipFill>
          <a:blip r:embed="rId2"/>
          <a:stretch>
            <a:fillRect/>
          </a:stretch>
        </p:blipFill>
        <p:spPr>
          <a:xfrm rot="1380298">
            <a:off x="6999286" y="4641850"/>
            <a:ext cx="1981202" cy="1905000"/>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Advantage">
  <a:themeElements>
    <a:clrScheme name="Advantage">
      <a:dk1>
        <a:srgbClr val="000000"/>
      </a:dk1>
      <a:lt1>
        <a:srgbClr val="FFFFFF"/>
      </a:lt1>
      <a:dk2>
        <a:srgbClr val="A7A7A7"/>
      </a:dk2>
      <a:lt2>
        <a:srgbClr val="535353"/>
      </a:lt2>
      <a:accent1>
        <a:srgbClr val="663366"/>
      </a:accent1>
      <a:accent2>
        <a:srgbClr val="330F42"/>
      </a:accent2>
      <a:accent3>
        <a:srgbClr val="9BBB59"/>
      </a:accent3>
      <a:accent4>
        <a:srgbClr val="8064A2"/>
      </a:accent4>
      <a:accent5>
        <a:srgbClr val="4BACC6"/>
      </a:accent5>
      <a:accent6>
        <a:srgbClr val="F79646"/>
      </a:accent6>
      <a:hlink>
        <a:srgbClr val="0000FF"/>
      </a:hlink>
      <a:folHlink>
        <a:srgbClr val="FF00FF"/>
      </a:folHlink>
    </a:clrScheme>
    <a:fontScheme name="Advantage">
      <a:majorFont>
        <a:latin typeface="Calibri"/>
        <a:ea typeface="Calibri"/>
        <a:cs typeface="Calibri"/>
      </a:majorFont>
      <a:minorFont>
        <a:latin typeface="Helvetica"/>
        <a:ea typeface="Helvetica"/>
        <a:cs typeface="Helvetica"/>
      </a:minorFont>
    </a:fontScheme>
    <a:fmtScheme name="Advantag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Advantage">
  <a:themeElements>
    <a:clrScheme name="Advantage">
      <a:dk1>
        <a:srgbClr val="000000"/>
      </a:dk1>
      <a:lt1>
        <a:srgbClr val="FFFFFF"/>
      </a:lt1>
      <a:dk2>
        <a:srgbClr val="A7A7A7"/>
      </a:dk2>
      <a:lt2>
        <a:srgbClr val="535353"/>
      </a:lt2>
      <a:accent1>
        <a:srgbClr val="663366"/>
      </a:accent1>
      <a:accent2>
        <a:srgbClr val="330F42"/>
      </a:accent2>
      <a:accent3>
        <a:srgbClr val="9BBB59"/>
      </a:accent3>
      <a:accent4>
        <a:srgbClr val="8064A2"/>
      </a:accent4>
      <a:accent5>
        <a:srgbClr val="4BACC6"/>
      </a:accent5>
      <a:accent6>
        <a:srgbClr val="F79646"/>
      </a:accent6>
      <a:hlink>
        <a:srgbClr val="0000FF"/>
      </a:hlink>
      <a:folHlink>
        <a:srgbClr val="FF00FF"/>
      </a:folHlink>
    </a:clrScheme>
    <a:fontScheme name="Advantage">
      <a:majorFont>
        <a:latin typeface="Calibri"/>
        <a:ea typeface="Calibri"/>
        <a:cs typeface="Calibri"/>
      </a:majorFont>
      <a:minorFont>
        <a:latin typeface="Helvetica"/>
        <a:ea typeface="Helvetica"/>
        <a:cs typeface="Helvetica"/>
      </a:minorFont>
    </a:fontScheme>
    <a:fmtScheme name="Advantag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757</Words>
  <Application>Microsoft Macintosh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Comic Sans MS</vt:lpstr>
      <vt:lpstr>Minya Nouvelle</vt:lpstr>
      <vt:lpstr>Rockwell</vt:lpstr>
      <vt:lpstr>Rockwell Bold</vt:lpstr>
      <vt:lpstr>Tahoma</vt:lpstr>
      <vt:lpstr>Times New Roman</vt:lpstr>
      <vt:lpstr>Advantage</vt:lpstr>
      <vt:lpstr>Elementary Talent Development (TD) Program</vt:lpstr>
      <vt:lpstr>What is the mission of CMS’s  Elementary Talent Development  Program?</vt:lpstr>
      <vt:lpstr>Our Meeting Goals</vt:lpstr>
      <vt:lpstr>TD Catalyst Teacher Responsibilities</vt:lpstr>
      <vt:lpstr>So, how does the Catalyst Model Work?</vt:lpstr>
      <vt:lpstr>PowerPoint Presentation</vt:lpstr>
      <vt:lpstr>What are Indirect Services? </vt:lpstr>
      <vt:lpstr>Why the need for direct and indirect services?</vt:lpstr>
      <vt:lpstr>What is the Catalyst Model?</vt:lpstr>
      <vt:lpstr>Why the Catalyst Model?</vt:lpstr>
      <vt:lpstr>What types of teaching strategies are available for HCE’s gifted students?</vt:lpstr>
      <vt:lpstr>What are DEPs?</vt:lpstr>
      <vt:lpstr>PowerPoint Presentation</vt:lpstr>
      <vt:lpstr>End Of Year Performance Review  At the end of each year, each TD certified student in grades 2-5 will  receive a TD student performance review rating in addition to their regular report card. Please note: these ratings DO NOT affect the report card grades or class placement. </vt:lpstr>
      <vt:lpstr>Lastly....</vt:lpstr>
      <vt:lpstr>What questions do you have for 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Talent Development (TD) Program</dc:title>
  <cp:lastModifiedBy>Fenton, Catherine A.</cp:lastModifiedBy>
  <cp:revision>2</cp:revision>
  <dcterms:modified xsi:type="dcterms:W3CDTF">2020-09-28T16:47:43Z</dcterms:modified>
</cp:coreProperties>
</file>